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78" r:id="rId3"/>
    <p:sldId id="280" r:id="rId4"/>
    <p:sldId id="285" r:id="rId5"/>
    <p:sldId id="282" r:id="rId6"/>
    <p:sldId id="283" r:id="rId7"/>
    <p:sldId id="284" r:id="rId8"/>
    <p:sldId id="286" r:id="rId9"/>
  </p:sldIdLst>
  <p:sldSz cx="6858000" cy="9144000" type="screen4x3"/>
  <p:notesSz cx="6797675" cy="9926638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6257" autoAdjust="0"/>
    <p:restoredTop sz="94801" autoAdjust="0"/>
  </p:normalViewPr>
  <p:slideViewPr>
    <p:cSldViewPr>
      <p:cViewPr>
        <p:scale>
          <a:sx n="100" d="100"/>
          <a:sy n="100" d="100"/>
        </p:scale>
        <p:origin x="-516" y="3096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71" tIns="47786" rIns="95571" bIns="47786" numCol="1" anchor="t" anchorCtr="0" compatLnSpc="1">
            <a:prstTxWarp prst="textNoShape">
              <a:avLst/>
            </a:prstTxWarp>
          </a:bodyPr>
          <a:lstStyle>
            <a:lvl1pPr defTabSz="955675"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71" tIns="47786" rIns="95571" bIns="47786" numCol="1" anchor="t" anchorCtr="0" compatLnSpc="1">
            <a:prstTxWarp prst="textNoShape">
              <a:avLst/>
            </a:prstTxWarp>
          </a:bodyPr>
          <a:lstStyle>
            <a:lvl1pPr algn="r" defTabSz="955675"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71" tIns="47786" rIns="95571" bIns="47786" numCol="1" anchor="b" anchorCtr="0" compatLnSpc="1">
            <a:prstTxWarp prst="textNoShape">
              <a:avLst/>
            </a:prstTxWarp>
          </a:bodyPr>
          <a:lstStyle>
            <a:lvl1pPr defTabSz="955675"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71" tIns="47786" rIns="95571" bIns="47786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/>
            </a:lvl1pPr>
          </a:lstStyle>
          <a:p>
            <a:pPr>
              <a:defRPr/>
            </a:pPr>
            <a:fld id="{AF8FFC5D-690E-41B0-A26F-31A4A67EBC70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003425" y="744538"/>
            <a:ext cx="27924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2832777-A2FB-42EA-8500-AF8438099C6E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C6C5A6-AF6D-408D-8FE2-547554D4CEA1}" type="slidenum">
              <a:rPr lang="it-IT" smtClean="0"/>
              <a:pPr/>
              <a:t>4</a:t>
            </a:fld>
            <a:endParaRPr lang="it-I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FBC065-9900-429F-B126-40BD4E033587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B7A9E-F680-44CD-8046-2842C0665C32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886325" y="812800"/>
            <a:ext cx="1457325" cy="7315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4350" y="812800"/>
            <a:ext cx="4219575" cy="7315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E1ADF-35F1-4370-968D-4FCBD3D5AC86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2D6E9-D01A-4398-97EE-5765AA39DEE7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357D58-F44C-468F-9862-4719F36D5970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0" y="2641600"/>
            <a:ext cx="283845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5200" y="2641600"/>
            <a:ext cx="283845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62250-B871-496F-8A19-EA5DD0926613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713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04A8D4-50B5-4387-B4EB-5957BE6E8B42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9FC874-DB7E-4E7A-83A4-536B5B5C2C1F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AC826-30B6-43B4-A47D-D938B06DC822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7D0546-85C1-43D3-90B2-5AB6170120BF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DCD1F-AD3D-46FC-AF23-1FCD41C17035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812800"/>
            <a:ext cx="58293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 dello schema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2641600"/>
            <a:ext cx="58293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4350" y="8331200"/>
            <a:ext cx="14287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31200"/>
            <a:ext cx="2171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31200"/>
            <a:ext cx="14287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1B4BC2A-C612-4300-8087-DFECA847F89A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" charset="0"/>
        </a:defRPr>
      </a:lvl9pPr>
    </p:titleStyle>
    <p:bodyStyle>
      <a:lvl1pPr marL="342900" indent="-342900" algn="just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3000375"/>
            <a:ext cx="6408738" cy="211296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4000" b="1" smtClean="0">
                <a:solidFill>
                  <a:schemeClr val="accent2"/>
                </a:solidFill>
                <a:latin typeface="Tahoma" pitchFamily="34" charset="0"/>
              </a:rPr>
              <a:t>новый</a:t>
            </a:r>
            <a:r>
              <a:rPr lang="it-IT" sz="4000" b="1" smtClean="0">
                <a:solidFill>
                  <a:schemeClr val="accent2"/>
                </a:solidFill>
                <a:latin typeface="Tahoma" pitchFamily="34" charset="0"/>
              </a:rPr>
              <a:t> EASY FAST ECU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4000" b="1" smtClean="0">
                <a:solidFill>
                  <a:schemeClr val="accent2"/>
                </a:solidFill>
                <a:latin typeface="Tahoma" pitchFamily="34" charset="0"/>
              </a:rPr>
              <a:t>с ОВД связью</a:t>
            </a:r>
            <a:endParaRPr lang="it-IT" sz="4000" b="1" smtClean="0">
              <a:solidFill>
                <a:schemeClr val="accent2"/>
              </a:solidFill>
              <a:latin typeface="Tahoma" pitchFamily="34" charset="0"/>
            </a:endParaRPr>
          </a:p>
        </p:txBody>
      </p:sp>
      <p:sp>
        <p:nvSpPr>
          <p:cNvPr id="15362" name="Rectangle 5"/>
          <p:cNvSpPr>
            <a:spLocks noChangeArrowheads="1"/>
          </p:cNvSpPr>
          <p:nvPr/>
        </p:nvSpPr>
        <p:spPr bwMode="auto">
          <a:xfrm>
            <a:off x="1042988" y="419100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15363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65625" y="8674100"/>
            <a:ext cx="2160588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ctangle 10"/>
          <p:cNvSpPr>
            <a:spLocks noChangeArrowheads="1"/>
          </p:cNvSpPr>
          <p:nvPr/>
        </p:nvSpPr>
        <p:spPr bwMode="auto">
          <a:xfrm>
            <a:off x="2349500" y="8899525"/>
            <a:ext cx="1871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000"/>
              <a:t>- 1/8 -</a:t>
            </a:r>
          </a:p>
        </p:txBody>
      </p:sp>
      <p:sp>
        <p:nvSpPr>
          <p:cNvPr id="15366" name="Text Box 12"/>
          <p:cNvSpPr txBox="1">
            <a:spLocks noChangeArrowheads="1"/>
          </p:cNvSpPr>
          <p:nvPr/>
        </p:nvSpPr>
        <p:spPr bwMode="auto">
          <a:xfrm>
            <a:off x="4770438" y="611188"/>
            <a:ext cx="20875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solidFill>
                  <a:schemeClr val="accent2"/>
                </a:solidFill>
                <a:latin typeface="Tahoma" pitchFamily="34" charset="0"/>
              </a:rPr>
              <a:t>Русский</a:t>
            </a:r>
            <a:endParaRPr lang="it-IT" sz="1400" b="1">
              <a:solidFill>
                <a:schemeClr val="accent2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188913" y="1116013"/>
            <a:ext cx="5829300" cy="287337"/>
          </a:xfrm>
        </p:spPr>
        <p:txBody>
          <a:bodyPr/>
          <a:lstStyle/>
          <a:p>
            <a:pPr algn="l" eaLnBrk="1" hangingPunct="1"/>
            <a:r>
              <a:rPr lang="ru-RU" sz="1800" b="1" smtClean="0">
                <a:solidFill>
                  <a:schemeClr val="accent2"/>
                </a:solidFill>
                <a:latin typeface="Tahoma" pitchFamily="34" charset="0"/>
              </a:rPr>
              <a:t>Введение</a:t>
            </a:r>
            <a:r>
              <a:rPr lang="it-IT" sz="1800" b="1" smtClean="0">
                <a:solidFill>
                  <a:schemeClr val="accent2"/>
                </a:solidFill>
                <a:latin typeface="Tahoma" pitchFamily="34" charset="0"/>
              </a:rPr>
              <a:t>: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0350" y="1403350"/>
            <a:ext cx="6264275" cy="792163"/>
          </a:xfrm>
        </p:spPr>
        <p:txBody>
          <a:bodyPr/>
          <a:lstStyle/>
          <a:p>
            <a:pPr marL="0" indent="0" algn="l" eaLnBrk="1" hangingPunct="1">
              <a:lnSpc>
                <a:spcPct val="90000"/>
              </a:lnSpc>
              <a:buFontTx/>
              <a:buNone/>
            </a:pPr>
            <a:r>
              <a:rPr lang="ru-RU" sz="1200" smtClean="0">
                <a:latin typeface="Tahoma" pitchFamily="34" charset="0"/>
              </a:rPr>
              <a:t>Новый блок</a:t>
            </a:r>
            <a:r>
              <a:rPr lang="en-US" sz="1200" smtClean="0">
                <a:latin typeface="Tahoma" pitchFamily="34" charset="0"/>
              </a:rPr>
              <a:t> OBD ECU </a:t>
            </a:r>
            <a:r>
              <a:rPr lang="ru-RU" sz="1200" smtClean="0">
                <a:latin typeface="Tahoma" pitchFamily="34" charset="0"/>
              </a:rPr>
              <a:t>не может управлять полным процессом калибровки</a:t>
            </a:r>
            <a:r>
              <a:rPr lang="en-US" sz="1200" smtClean="0">
                <a:latin typeface="Tahoma" pitchFamily="34" charset="0"/>
              </a:rPr>
              <a:t> </a:t>
            </a:r>
            <a:r>
              <a:rPr lang="ru-RU" sz="1200" smtClean="0">
                <a:latin typeface="Tahoma" pitchFamily="34" charset="0"/>
              </a:rPr>
              <a:t>но он использует информацию полученную по К или </a:t>
            </a:r>
            <a:r>
              <a:rPr lang="en-US" sz="1200" smtClean="0">
                <a:latin typeface="Tahoma" pitchFamily="34" charset="0"/>
              </a:rPr>
              <a:t>CAN</a:t>
            </a:r>
            <a:r>
              <a:rPr lang="ru-RU" sz="1200" smtClean="0">
                <a:latin typeface="Tahoma" pitchFamily="34" charset="0"/>
              </a:rPr>
              <a:t> линии для оптимизации настроек газовой системы в течении длительного времени так чтобы настройки бензинового </a:t>
            </a:r>
            <a:r>
              <a:rPr lang="en-US" sz="1200" smtClean="0">
                <a:latin typeface="Tahoma" pitchFamily="34" charset="0"/>
              </a:rPr>
              <a:t>ECU</a:t>
            </a:r>
            <a:r>
              <a:rPr lang="ru-RU" sz="1200" smtClean="0">
                <a:latin typeface="Tahoma" pitchFamily="34" charset="0"/>
              </a:rPr>
              <a:t> не выходили за установленные пределы</a:t>
            </a:r>
            <a:r>
              <a:rPr lang="en-US" sz="1200" smtClean="0">
                <a:latin typeface="Tahoma" pitchFamily="34" charset="0"/>
              </a:rPr>
              <a:t>.</a:t>
            </a:r>
          </a:p>
        </p:txBody>
      </p:sp>
      <p:pic>
        <p:nvPicPr>
          <p:cNvPr id="17411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65625" y="8674100"/>
            <a:ext cx="2160588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Rectangle 12"/>
          <p:cNvSpPr>
            <a:spLocks noChangeArrowheads="1"/>
          </p:cNvSpPr>
          <p:nvPr/>
        </p:nvSpPr>
        <p:spPr bwMode="auto">
          <a:xfrm>
            <a:off x="142875" y="2286000"/>
            <a:ext cx="58293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1800" b="1" i="1">
                <a:solidFill>
                  <a:schemeClr val="accent2"/>
                </a:solidFill>
                <a:latin typeface="Tahoma" pitchFamily="34" charset="0"/>
              </a:rPr>
              <a:t>Основные характеристики</a:t>
            </a:r>
            <a:r>
              <a:rPr lang="en-US" sz="1800" b="1" i="1">
                <a:solidFill>
                  <a:schemeClr val="accent2"/>
                </a:solidFill>
                <a:latin typeface="Tahoma" pitchFamily="34" charset="0"/>
              </a:rPr>
              <a:t>:</a:t>
            </a:r>
          </a:p>
        </p:txBody>
      </p:sp>
      <p:sp>
        <p:nvSpPr>
          <p:cNvPr id="17414" name="Rectangle 13"/>
          <p:cNvSpPr>
            <a:spLocks noChangeArrowheads="1"/>
          </p:cNvSpPr>
          <p:nvPr/>
        </p:nvSpPr>
        <p:spPr bwMode="auto">
          <a:xfrm>
            <a:off x="260350" y="2627313"/>
            <a:ext cx="63373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Tahoma" pitchFamily="34" charset="0"/>
              </a:rPr>
              <a:t>Это</a:t>
            </a:r>
            <a:r>
              <a:rPr lang="en-US" sz="1200">
                <a:latin typeface="Tahoma" pitchFamily="34" charset="0"/>
              </a:rPr>
              <a:t> ECU </a:t>
            </a:r>
            <a:r>
              <a:rPr lang="ru-RU" sz="1200">
                <a:latin typeface="Tahoma" pitchFamily="34" charset="0"/>
              </a:rPr>
              <a:t>создано на основе </a:t>
            </a:r>
            <a:r>
              <a:rPr lang="en-US" sz="1200">
                <a:latin typeface="Tahoma" pitchFamily="34" charset="0"/>
              </a:rPr>
              <a:t>Easy Fast </a:t>
            </a:r>
            <a:r>
              <a:rPr lang="ru-RU" sz="1200">
                <a:latin typeface="Tahoma" pitchFamily="34" charset="0"/>
              </a:rPr>
              <a:t>контроллера с возможностью управления по </a:t>
            </a:r>
            <a:r>
              <a:rPr lang="en-US" sz="1200">
                <a:latin typeface="Tahoma" pitchFamily="34" charset="0"/>
              </a:rPr>
              <a:t>OBD</a:t>
            </a:r>
            <a:r>
              <a:rPr lang="ru-RU" sz="1200">
                <a:latin typeface="Tahoma" pitchFamily="34" charset="0"/>
              </a:rPr>
              <a:t> связи с помощью</a:t>
            </a:r>
            <a:r>
              <a:rPr lang="en-US" sz="1200">
                <a:latin typeface="Tahoma" pitchFamily="34" charset="0"/>
              </a:rPr>
              <a:t> K </a:t>
            </a:r>
            <a:r>
              <a:rPr lang="ru-RU" sz="1200">
                <a:latin typeface="Tahoma" pitchFamily="34" charset="0"/>
              </a:rPr>
              <a:t>или</a:t>
            </a:r>
            <a:r>
              <a:rPr lang="en-US" sz="1200">
                <a:latin typeface="Tahoma" pitchFamily="34" charset="0"/>
              </a:rPr>
              <a:t> CAN line.</a:t>
            </a:r>
          </a:p>
          <a:p>
            <a:r>
              <a:rPr lang="ru-RU" sz="1200">
                <a:latin typeface="Tahoma" pitchFamily="34" charset="0"/>
              </a:rPr>
              <a:t>Новый контроллер имеет все функции </a:t>
            </a:r>
            <a:r>
              <a:rPr lang="en-US" sz="1200">
                <a:latin typeface="Tahoma" pitchFamily="34" charset="0"/>
              </a:rPr>
              <a:t>Easy Fast ECU.</a:t>
            </a:r>
          </a:p>
          <a:p>
            <a:r>
              <a:rPr lang="en-US" sz="1200">
                <a:latin typeface="Tahoma" pitchFamily="34" charset="0"/>
              </a:rPr>
              <a:t>Pin-out</a:t>
            </a:r>
            <a:r>
              <a:rPr lang="ru-RU" sz="1200">
                <a:latin typeface="Tahoma" pitchFamily="34" charset="0"/>
              </a:rPr>
              <a:t> совместимый с текущим</a:t>
            </a:r>
            <a:r>
              <a:rPr lang="en-US" sz="1200">
                <a:latin typeface="Tahoma" pitchFamily="34" charset="0"/>
              </a:rPr>
              <a:t> Easy Fast ECU</a:t>
            </a:r>
            <a:r>
              <a:rPr lang="ru-RU" sz="1200"/>
              <a:t> </a:t>
            </a:r>
            <a:r>
              <a:rPr lang="ru-RU" sz="1200">
                <a:latin typeface="Arial" charset="0"/>
                <a:cs typeface="Arial" charset="0"/>
              </a:rPr>
              <a:t>добавляться только три провода для связи OBD</a:t>
            </a:r>
            <a:r>
              <a:rPr lang="en-US" sz="1200">
                <a:latin typeface="Tahoma" pitchFamily="34" charset="0"/>
              </a:rPr>
              <a:t> (</a:t>
            </a:r>
            <a:r>
              <a:rPr lang="ru-RU" sz="1200">
                <a:latin typeface="Tahoma" pitchFamily="34" charset="0"/>
              </a:rPr>
              <a:t>один для К линии</a:t>
            </a:r>
            <a:r>
              <a:rPr lang="en-US" sz="1200">
                <a:latin typeface="Tahoma" pitchFamily="34" charset="0"/>
              </a:rPr>
              <a:t> </a:t>
            </a:r>
            <a:r>
              <a:rPr lang="ru-RU" sz="1200">
                <a:latin typeface="Tahoma" pitchFamily="34" charset="0"/>
              </a:rPr>
              <a:t>и два других для </a:t>
            </a:r>
            <a:r>
              <a:rPr lang="en-US" sz="1200">
                <a:latin typeface="Tahoma" pitchFamily="34" charset="0"/>
              </a:rPr>
              <a:t>CAN line)</a:t>
            </a:r>
          </a:p>
          <a:p>
            <a:r>
              <a:rPr lang="ru-RU" sz="1200">
                <a:latin typeface="Tahoma" pitchFamily="34" charset="0"/>
              </a:rPr>
              <a:t>Возможно отображение коррекции бензина(без использования средства</a:t>
            </a:r>
          </a:p>
          <a:p>
            <a:r>
              <a:rPr lang="ru-RU" sz="1200">
                <a:latin typeface="Tahoma" pitchFamily="34" charset="0"/>
              </a:rPr>
              <a:t>сканирования </a:t>
            </a:r>
            <a:r>
              <a:rPr lang="ru-RU" sz="1200"/>
              <a:t>OBD)</a:t>
            </a:r>
            <a:endParaRPr lang="en-US" sz="1200">
              <a:latin typeface="Tahoma" pitchFamily="34" charset="0"/>
            </a:endParaRPr>
          </a:p>
          <a:p>
            <a:r>
              <a:rPr lang="ru-RU" sz="1200">
                <a:latin typeface="Tahoma" pitchFamily="34" charset="0"/>
              </a:rPr>
              <a:t>Адаптация </a:t>
            </a:r>
            <a:r>
              <a:rPr lang="en-US" sz="1200">
                <a:latin typeface="Tahoma" pitchFamily="34" charset="0"/>
              </a:rPr>
              <a:t>OBD Easy Fast </a:t>
            </a:r>
            <a:r>
              <a:rPr lang="ru-RU" sz="1200">
                <a:latin typeface="Tahoma" pitchFamily="34" charset="0"/>
              </a:rPr>
              <a:t>контроллера при необходимости может быть отключена</a:t>
            </a:r>
            <a:endParaRPr lang="en-US" sz="1200">
              <a:latin typeface="Tahoma" pitchFamily="34" charset="0"/>
            </a:endParaRPr>
          </a:p>
          <a:p>
            <a:r>
              <a:rPr lang="ru-RU" sz="1200">
                <a:latin typeface="Arial" charset="0"/>
                <a:cs typeface="Arial" charset="0"/>
              </a:rPr>
              <a:t>Полная совместимость с к настоящему времени использованными калибровками</a:t>
            </a:r>
            <a:endParaRPr lang="en-US" sz="1200">
              <a:latin typeface="Arial" charset="0"/>
              <a:cs typeface="Arial" charset="0"/>
            </a:endParaRPr>
          </a:p>
        </p:txBody>
      </p:sp>
      <p:sp>
        <p:nvSpPr>
          <p:cNvPr id="17415" name="Rectangle 14"/>
          <p:cNvSpPr>
            <a:spLocks noChangeArrowheads="1"/>
          </p:cNvSpPr>
          <p:nvPr/>
        </p:nvSpPr>
        <p:spPr bwMode="auto">
          <a:xfrm>
            <a:off x="2349500" y="8899525"/>
            <a:ext cx="1871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000"/>
              <a:t>- 2/8 -</a:t>
            </a:r>
          </a:p>
        </p:txBody>
      </p:sp>
      <p:sp>
        <p:nvSpPr>
          <p:cNvPr id="17416" name="Rectangle 16"/>
          <p:cNvSpPr>
            <a:spLocks noChangeArrowheads="1"/>
          </p:cNvSpPr>
          <p:nvPr/>
        </p:nvSpPr>
        <p:spPr bwMode="auto">
          <a:xfrm>
            <a:off x="188913" y="4500563"/>
            <a:ext cx="58293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1800" b="1" i="1">
                <a:solidFill>
                  <a:schemeClr val="accent2"/>
                </a:solidFill>
                <a:latin typeface="Tahoma" pitchFamily="34" charset="0"/>
              </a:rPr>
              <a:t>Поддерживаемые типы связи</a:t>
            </a:r>
            <a:r>
              <a:rPr lang="en-US" sz="1800" b="1" i="1">
                <a:solidFill>
                  <a:schemeClr val="accent2"/>
                </a:solidFill>
                <a:latin typeface="Tahoma" pitchFamily="34" charset="0"/>
              </a:rPr>
              <a:t>:</a:t>
            </a:r>
          </a:p>
        </p:txBody>
      </p:sp>
      <p:sp>
        <p:nvSpPr>
          <p:cNvPr id="17417" name="Rectangle 17"/>
          <p:cNvSpPr>
            <a:spLocks noChangeArrowheads="1"/>
          </p:cNvSpPr>
          <p:nvPr/>
        </p:nvSpPr>
        <p:spPr bwMode="auto">
          <a:xfrm>
            <a:off x="333375" y="4859338"/>
            <a:ext cx="6119813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15000"/>
              </a:lnSpc>
              <a:spcBef>
                <a:spcPct val="20000"/>
              </a:spcBef>
              <a:buFontTx/>
              <a:buChar char="•"/>
            </a:pPr>
            <a:r>
              <a:rPr lang="en-US" sz="1200">
                <a:latin typeface="Tahoma" pitchFamily="34" charset="0"/>
              </a:rPr>
              <a:t>ISO9141		  K-line pin7 (type 1)</a:t>
            </a:r>
          </a:p>
          <a:p>
            <a:pPr marL="342900" indent="-342900">
              <a:lnSpc>
                <a:spcPct val="115000"/>
              </a:lnSpc>
              <a:spcBef>
                <a:spcPct val="20000"/>
              </a:spcBef>
              <a:buFontTx/>
              <a:buChar char="•"/>
            </a:pPr>
            <a:r>
              <a:rPr lang="en-US" sz="1200">
                <a:latin typeface="Tahoma" pitchFamily="34" charset="0"/>
              </a:rPr>
              <a:t>KWP – 2000 Fast Init	  	  K-line pin7 (type 2)</a:t>
            </a:r>
          </a:p>
          <a:p>
            <a:pPr marL="342900" indent="-342900" algn="just">
              <a:lnSpc>
                <a:spcPct val="115000"/>
              </a:lnSpc>
              <a:spcBef>
                <a:spcPct val="20000"/>
              </a:spcBef>
              <a:buFontTx/>
              <a:buChar char="•"/>
            </a:pPr>
            <a:r>
              <a:rPr lang="en-US" sz="1200">
                <a:latin typeface="Tahoma" pitchFamily="34" charset="0"/>
              </a:rPr>
              <a:t>KWP – 2000 Slow Init 	  K-line pin7 (type 3)</a:t>
            </a:r>
          </a:p>
          <a:p>
            <a:pPr marL="342900" indent="-342900" algn="just">
              <a:lnSpc>
                <a:spcPct val="115000"/>
              </a:lnSpc>
              <a:spcBef>
                <a:spcPct val="20000"/>
              </a:spcBef>
              <a:buFontTx/>
              <a:buChar char="•"/>
            </a:pPr>
            <a:r>
              <a:rPr lang="en-US" sz="1200">
                <a:latin typeface="Tahoma" pitchFamily="34" charset="0"/>
              </a:rPr>
              <a:t>CAN standard - 250 kbps 	  CAN-H pin6, CAN-L pin14 (type 6)</a:t>
            </a:r>
          </a:p>
          <a:p>
            <a:pPr marL="342900" indent="-342900" algn="just">
              <a:lnSpc>
                <a:spcPct val="115000"/>
              </a:lnSpc>
              <a:spcBef>
                <a:spcPct val="20000"/>
              </a:spcBef>
              <a:buFontTx/>
              <a:buChar char="•"/>
            </a:pPr>
            <a:r>
              <a:rPr lang="en-US" sz="1200">
                <a:latin typeface="Tahoma" pitchFamily="34" charset="0"/>
              </a:rPr>
              <a:t>CAN extended - 250 kbps	  CAN-H pin6, CAN-L pin14 (type 7)</a:t>
            </a:r>
          </a:p>
          <a:p>
            <a:pPr marL="342900" indent="-342900" algn="just">
              <a:lnSpc>
                <a:spcPct val="115000"/>
              </a:lnSpc>
              <a:spcBef>
                <a:spcPct val="20000"/>
              </a:spcBef>
              <a:buFontTx/>
              <a:buChar char="•"/>
            </a:pPr>
            <a:r>
              <a:rPr lang="en-US" sz="1200">
                <a:latin typeface="Tahoma" pitchFamily="34" charset="0"/>
              </a:rPr>
              <a:t>CAN standard - 500 kbps	  CAN-H pin6, CAN-L pin14 (type 8)</a:t>
            </a:r>
          </a:p>
          <a:p>
            <a:pPr marL="342900" indent="-342900" algn="just">
              <a:lnSpc>
                <a:spcPct val="115000"/>
              </a:lnSpc>
              <a:spcBef>
                <a:spcPct val="20000"/>
              </a:spcBef>
              <a:buFontTx/>
              <a:buChar char="•"/>
            </a:pPr>
            <a:r>
              <a:rPr lang="en-US" sz="1200">
                <a:latin typeface="Tahoma" pitchFamily="34" charset="0"/>
              </a:rPr>
              <a:t>CAN extended - 500 kbps	  CAN-H pin6, CAN-L pin14 (type 9)</a:t>
            </a:r>
          </a:p>
        </p:txBody>
      </p:sp>
      <p:sp>
        <p:nvSpPr>
          <p:cNvPr id="17418" name="Rectangle 18"/>
          <p:cNvSpPr>
            <a:spLocks noChangeArrowheads="1"/>
          </p:cNvSpPr>
          <p:nvPr/>
        </p:nvSpPr>
        <p:spPr bwMode="auto">
          <a:xfrm>
            <a:off x="188913" y="6877050"/>
            <a:ext cx="54737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1800" b="1" i="1">
                <a:solidFill>
                  <a:schemeClr val="accent2"/>
                </a:solidFill>
                <a:latin typeface="Tahoma" pitchFamily="34" charset="0"/>
              </a:rPr>
              <a:t>Применимость</a:t>
            </a:r>
            <a:r>
              <a:rPr lang="en-US" sz="1800" b="1" i="1">
                <a:solidFill>
                  <a:schemeClr val="accent2"/>
                </a:solidFill>
                <a:latin typeface="Tahoma" pitchFamily="34" charset="0"/>
              </a:rPr>
              <a:t>:</a:t>
            </a:r>
          </a:p>
        </p:txBody>
      </p:sp>
      <p:sp>
        <p:nvSpPr>
          <p:cNvPr id="17419" name="Rectangle 19"/>
          <p:cNvSpPr>
            <a:spLocks noChangeArrowheads="1"/>
          </p:cNvSpPr>
          <p:nvPr/>
        </p:nvSpPr>
        <p:spPr bwMode="auto">
          <a:xfrm>
            <a:off x="260350" y="7235825"/>
            <a:ext cx="61928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1200">
                <a:latin typeface="Tahoma" pitchFamily="34" charset="0"/>
              </a:rPr>
              <a:t>На данный момент совместимо со всеми бензиновыми </a:t>
            </a:r>
            <a:r>
              <a:rPr lang="en-US" sz="1200">
                <a:latin typeface="Tahoma" pitchFamily="34" charset="0"/>
              </a:rPr>
              <a:t>ECU </a:t>
            </a:r>
            <a:r>
              <a:rPr lang="ru-RU" sz="1200">
                <a:latin typeface="Tahoma" pitchFamily="34" charset="0"/>
              </a:rPr>
              <a:t>где </a:t>
            </a:r>
            <a:r>
              <a:rPr lang="en-US" sz="1200">
                <a:latin typeface="Tahoma" pitchFamily="34" charset="0"/>
              </a:rPr>
              <a:t>Fast </a:t>
            </a:r>
            <a:r>
              <a:rPr lang="ru-RU" sz="1200">
                <a:latin typeface="Tahoma" pitchFamily="34" charset="0"/>
              </a:rPr>
              <a:t>и</a:t>
            </a:r>
            <a:r>
              <a:rPr lang="en-US" sz="1200">
                <a:latin typeface="Tahoma" pitchFamily="34" charset="0"/>
              </a:rPr>
              <a:t> Slow</a:t>
            </a:r>
            <a:r>
              <a:rPr lang="ru-RU" sz="1200">
                <a:latin typeface="Tahoma" pitchFamily="34" charset="0"/>
              </a:rPr>
              <a:t> (быстрый и медленный)корректоры  соответствуют(</a:t>
            </a:r>
            <a:r>
              <a:rPr lang="ru-RU" sz="1200">
                <a:latin typeface="Arial" charset="0"/>
                <a:cs typeface="Arial" charset="0"/>
              </a:rPr>
              <a:t>для других типов корректоров пожалуйста обратитесь к </a:t>
            </a:r>
            <a:r>
              <a:rPr lang="ru-RU" sz="1200" b="1"/>
              <a:t>LOVATO GAS S.p.A</a:t>
            </a:r>
            <a:r>
              <a:rPr lang="ru-RU" sz="1200"/>
              <a:t>.)</a:t>
            </a:r>
            <a:endParaRPr lang="en-US" sz="1200">
              <a:latin typeface="Tahoma" pitchFamily="34" charset="0"/>
            </a:endParaRP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1200">
                <a:latin typeface="Tahoma" pitchFamily="34" charset="0"/>
              </a:rPr>
              <a:t> </a:t>
            </a:r>
            <a:r>
              <a:rPr lang="en-US" sz="1200">
                <a:latin typeface="Tahoma" pitchFamily="34" charset="0"/>
                <a:sym typeface="Symbol" pitchFamily="18" charset="2"/>
              </a:rPr>
              <a:t></a:t>
            </a:r>
            <a:r>
              <a:rPr lang="en-US" sz="1200">
                <a:latin typeface="Tahoma" pitchFamily="34" charset="0"/>
              </a:rPr>
              <a:t> 25%</a:t>
            </a: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1200">
                <a:latin typeface="Tahoma" pitchFamily="34" charset="0"/>
              </a:rPr>
              <a:t> </a:t>
            </a:r>
            <a:r>
              <a:rPr lang="en-US" sz="1200">
                <a:latin typeface="Tahoma" pitchFamily="34" charset="0"/>
                <a:sym typeface="Symbol" pitchFamily="18" charset="2"/>
              </a:rPr>
              <a:t></a:t>
            </a:r>
            <a:r>
              <a:rPr lang="en-US" sz="1200">
                <a:latin typeface="Tahoma" pitchFamily="34" charset="0"/>
              </a:rPr>
              <a:t> 50%</a:t>
            </a: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1200">
                <a:latin typeface="Tahoma" pitchFamily="34" charset="0"/>
              </a:rPr>
              <a:t> “rights” or “inverted”</a:t>
            </a:r>
          </a:p>
        </p:txBody>
      </p:sp>
      <p:sp>
        <p:nvSpPr>
          <p:cNvPr id="17420" name="Text Box 20"/>
          <p:cNvSpPr txBox="1">
            <a:spLocks noChangeArrowheads="1"/>
          </p:cNvSpPr>
          <p:nvPr/>
        </p:nvSpPr>
        <p:spPr bwMode="auto">
          <a:xfrm>
            <a:off x="4770438" y="611188"/>
            <a:ext cx="20875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solidFill>
                  <a:schemeClr val="accent2"/>
                </a:solidFill>
                <a:latin typeface="Tahoma" pitchFamily="34" charset="0"/>
              </a:rPr>
              <a:t>Русский</a:t>
            </a:r>
            <a:endParaRPr lang="it-IT" sz="1400" b="1">
              <a:solidFill>
                <a:schemeClr val="accent2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65625" y="8674100"/>
            <a:ext cx="2160588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35" name="Group 53"/>
          <p:cNvGrpSpPr>
            <a:grpSpLocks/>
          </p:cNvGrpSpPr>
          <p:nvPr/>
        </p:nvGrpSpPr>
        <p:grpSpPr bwMode="auto">
          <a:xfrm>
            <a:off x="1268413" y="2124075"/>
            <a:ext cx="4248150" cy="2447925"/>
            <a:chOff x="482" y="1338"/>
            <a:chExt cx="3221" cy="1996"/>
          </a:xfrm>
        </p:grpSpPr>
        <p:sp>
          <p:nvSpPr>
            <p:cNvPr id="18470" name="AutoShape 33"/>
            <p:cNvSpPr>
              <a:spLocks noChangeArrowheads="1"/>
            </p:cNvSpPr>
            <p:nvPr/>
          </p:nvSpPr>
          <p:spPr bwMode="auto">
            <a:xfrm>
              <a:off x="1389" y="2155"/>
              <a:ext cx="681" cy="31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71" name="AutoShape 34"/>
            <p:cNvSpPr>
              <a:spLocks noChangeArrowheads="1"/>
            </p:cNvSpPr>
            <p:nvPr/>
          </p:nvSpPr>
          <p:spPr bwMode="auto">
            <a:xfrm>
              <a:off x="3022" y="2155"/>
              <a:ext cx="681" cy="317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72" name="AutoShape 35"/>
            <p:cNvSpPr>
              <a:spLocks noChangeArrowheads="1"/>
            </p:cNvSpPr>
            <p:nvPr/>
          </p:nvSpPr>
          <p:spPr bwMode="auto">
            <a:xfrm>
              <a:off x="2160" y="2245"/>
              <a:ext cx="771" cy="181"/>
            </a:xfrm>
            <a:prstGeom prst="leftRightArrow">
              <a:avLst>
                <a:gd name="adj1" fmla="val 50000"/>
                <a:gd name="adj2" fmla="val 85193"/>
              </a:avLst>
            </a:prstGeom>
            <a:noFill/>
            <a:ln w="9525" cap="rnd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73" name="Text Box 36"/>
            <p:cNvSpPr txBox="1">
              <a:spLocks noChangeArrowheads="1"/>
            </p:cNvSpPr>
            <p:nvPr/>
          </p:nvSpPr>
          <p:spPr bwMode="auto">
            <a:xfrm>
              <a:off x="1390" y="2245"/>
              <a:ext cx="678" cy="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/>
                <a:t> </a:t>
              </a:r>
              <a:r>
                <a:rPr lang="it-IT" sz="800"/>
                <a:t>PETROL ECU</a:t>
              </a:r>
            </a:p>
          </p:txBody>
        </p:sp>
        <p:sp>
          <p:nvSpPr>
            <p:cNvPr id="18474" name="Text Box 37"/>
            <p:cNvSpPr txBox="1">
              <a:spLocks noChangeArrowheads="1"/>
            </p:cNvSpPr>
            <p:nvPr/>
          </p:nvSpPr>
          <p:spPr bwMode="auto">
            <a:xfrm>
              <a:off x="3067" y="2245"/>
              <a:ext cx="590" cy="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800"/>
                <a:t>  GAS ECU</a:t>
              </a:r>
            </a:p>
          </p:txBody>
        </p:sp>
        <p:sp>
          <p:nvSpPr>
            <p:cNvPr id="18475" name="Line 38"/>
            <p:cNvSpPr>
              <a:spLocks noChangeShapeType="1"/>
            </p:cNvSpPr>
            <p:nvPr/>
          </p:nvSpPr>
          <p:spPr bwMode="auto">
            <a:xfrm flipV="1">
              <a:off x="1706" y="1701"/>
              <a:ext cx="0" cy="36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6" name="Line 39"/>
            <p:cNvSpPr>
              <a:spLocks noChangeShapeType="1"/>
            </p:cNvSpPr>
            <p:nvPr/>
          </p:nvSpPr>
          <p:spPr bwMode="auto">
            <a:xfrm>
              <a:off x="1706" y="2563"/>
              <a:ext cx="0" cy="36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7" name="Line 40"/>
            <p:cNvSpPr>
              <a:spLocks noChangeShapeType="1"/>
            </p:cNvSpPr>
            <p:nvPr/>
          </p:nvSpPr>
          <p:spPr bwMode="auto">
            <a:xfrm>
              <a:off x="935" y="3334"/>
              <a:ext cx="104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8" name="Line 41"/>
            <p:cNvSpPr>
              <a:spLocks noChangeShapeType="1"/>
            </p:cNvSpPr>
            <p:nvPr/>
          </p:nvSpPr>
          <p:spPr bwMode="auto">
            <a:xfrm>
              <a:off x="935" y="1338"/>
              <a:ext cx="104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9" name="Text Box 42"/>
            <p:cNvSpPr txBox="1">
              <a:spLocks noChangeArrowheads="1"/>
            </p:cNvSpPr>
            <p:nvPr/>
          </p:nvSpPr>
          <p:spPr bwMode="auto">
            <a:xfrm>
              <a:off x="482" y="1338"/>
              <a:ext cx="453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200" b="1">
                  <a:latin typeface="Times" pitchFamily="18" charset="0"/>
                </a:rPr>
                <a:t>+25%</a:t>
              </a:r>
            </a:p>
          </p:txBody>
        </p:sp>
        <p:sp>
          <p:nvSpPr>
            <p:cNvPr id="18480" name="Text Box 43"/>
            <p:cNvSpPr txBox="1">
              <a:spLocks noChangeArrowheads="1"/>
            </p:cNvSpPr>
            <p:nvPr/>
          </p:nvSpPr>
          <p:spPr bwMode="auto">
            <a:xfrm>
              <a:off x="482" y="3107"/>
              <a:ext cx="475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200" b="1">
                  <a:latin typeface="Times" pitchFamily="18" charset="0"/>
                </a:rPr>
                <a:t>-25%</a:t>
              </a:r>
            </a:p>
          </p:txBody>
        </p:sp>
        <p:sp>
          <p:nvSpPr>
            <p:cNvPr id="18481" name="AutoShape 44"/>
            <p:cNvSpPr>
              <a:spLocks noChangeArrowheads="1"/>
            </p:cNvSpPr>
            <p:nvPr/>
          </p:nvSpPr>
          <p:spPr bwMode="auto">
            <a:xfrm>
              <a:off x="1389" y="1429"/>
              <a:ext cx="681" cy="227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82" name="AutoShape 45"/>
            <p:cNvSpPr>
              <a:spLocks noChangeArrowheads="1"/>
            </p:cNvSpPr>
            <p:nvPr/>
          </p:nvSpPr>
          <p:spPr bwMode="auto">
            <a:xfrm>
              <a:off x="1389" y="2971"/>
              <a:ext cx="681" cy="227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83" name="AutoShape 46"/>
            <p:cNvSpPr>
              <a:spLocks noChangeArrowheads="1"/>
            </p:cNvSpPr>
            <p:nvPr/>
          </p:nvSpPr>
          <p:spPr bwMode="auto">
            <a:xfrm rot="1637913">
              <a:off x="2194" y="1789"/>
              <a:ext cx="771" cy="180"/>
            </a:xfrm>
            <a:prstGeom prst="leftRightArrow">
              <a:avLst>
                <a:gd name="adj1" fmla="val 50000"/>
                <a:gd name="adj2" fmla="val 85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84" name="AutoShape 47"/>
            <p:cNvSpPr>
              <a:spLocks noChangeArrowheads="1"/>
            </p:cNvSpPr>
            <p:nvPr/>
          </p:nvSpPr>
          <p:spPr bwMode="auto">
            <a:xfrm rot="-1848175">
              <a:off x="2216" y="2740"/>
              <a:ext cx="771" cy="181"/>
            </a:xfrm>
            <a:prstGeom prst="leftRightArrow">
              <a:avLst>
                <a:gd name="adj1" fmla="val 50000"/>
                <a:gd name="adj2" fmla="val 85193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85" name="Text Box 48"/>
            <p:cNvSpPr txBox="1">
              <a:spLocks noChangeArrowheads="1"/>
            </p:cNvSpPr>
            <p:nvPr/>
          </p:nvSpPr>
          <p:spPr bwMode="auto">
            <a:xfrm>
              <a:off x="1390" y="1474"/>
              <a:ext cx="678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/>
                <a:t> </a:t>
              </a:r>
              <a:r>
                <a:rPr lang="it-IT" sz="800"/>
                <a:t>PETROL ECU</a:t>
              </a:r>
            </a:p>
          </p:txBody>
        </p:sp>
        <p:sp>
          <p:nvSpPr>
            <p:cNvPr id="18486" name="Text Box 49"/>
            <p:cNvSpPr txBox="1">
              <a:spLocks noChangeArrowheads="1"/>
            </p:cNvSpPr>
            <p:nvPr/>
          </p:nvSpPr>
          <p:spPr bwMode="auto">
            <a:xfrm>
              <a:off x="1390" y="3016"/>
              <a:ext cx="678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/>
                <a:t> </a:t>
              </a:r>
              <a:r>
                <a:rPr lang="it-IT" sz="800"/>
                <a:t>PETROL ECU</a:t>
              </a:r>
            </a:p>
          </p:txBody>
        </p:sp>
      </p:grpSp>
      <p:sp>
        <p:nvSpPr>
          <p:cNvPr id="18436" name="Rectangle 50"/>
          <p:cNvSpPr>
            <a:spLocks noGrp="1" noChangeArrowheads="1"/>
          </p:cNvSpPr>
          <p:nvPr>
            <p:ph type="title"/>
          </p:nvPr>
        </p:nvSpPr>
        <p:spPr>
          <a:xfrm>
            <a:off x="549275" y="1187450"/>
            <a:ext cx="5480050" cy="720725"/>
          </a:xfrm>
        </p:spPr>
        <p:txBody>
          <a:bodyPr/>
          <a:lstStyle/>
          <a:p>
            <a:pPr eaLnBrk="1" hangingPunct="1"/>
            <a:r>
              <a:rPr lang="ru-RU" sz="1800" b="1" smtClean="0">
                <a:solidFill>
                  <a:schemeClr val="accent2"/>
                </a:solidFill>
                <a:latin typeface="Tahoma" pitchFamily="34" charset="0"/>
              </a:rPr>
              <a:t>Принцип работы</a:t>
            </a:r>
            <a:r>
              <a:rPr lang="it-IT" sz="1800" b="1" smtClean="0">
                <a:solidFill>
                  <a:schemeClr val="accent2"/>
                </a:solidFill>
                <a:latin typeface="Tahoma" pitchFamily="34" charset="0"/>
              </a:rPr>
              <a:t>:</a:t>
            </a:r>
            <a:r>
              <a:rPr lang="it-IT" sz="2000" b="1" smtClean="0">
                <a:solidFill>
                  <a:schemeClr val="accent2"/>
                </a:solidFill>
                <a:latin typeface="Tahoma" pitchFamily="34" charset="0"/>
              </a:rPr>
              <a:t/>
            </a:r>
            <a:br>
              <a:rPr lang="it-IT" sz="2000" b="1" smtClean="0">
                <a:solidFill>
                  <a:schemeClr val="accent2"/>
                </a:solidFill>
                <a:latin typeface="Tahoma" pitchFamily="34" charset="0"/>
              </a:rPr>
            </a:br>
            <a:r>
              <a:rPr lang="it-IT" sz="900" b="1" smtClean="0">
                <a:solidFill>
                  <a:schemeClr val="accent2"/>
                </a:solidFill>
                <a:latin typeface="Tahoma" pitchFamily="34" charset="0"/>
              </a:rPr>
              <a:t/>
            </a:r>
            <a:br>
              <a:rPr lang="it-IT" sz="900" b="1" smtClean="0">
                <a:solidFill>
                  <a:schemeClr val="accent2"/>
                </a:solidFill>
                <a:latin typeface="Tahoma" pitchFamily="34" charset="0"/>
              </a:rPr>
            </a:br>
            <a:r>
              <a:rPr lang="ru-RU" sz="1400" b="1" smtClean="0">
                <a:solidFill>
                  <a:schemeClr val="accent2"/>
                </a:solidFill>
                <a:latin typeface="Tahoma" pitchFamily="34" charset="0"/>
              </a:rPr>
              <a:t>регулировки параметров </a:t>
            </a:r>
            <a:r>
              <a:rPr lang="en-US" sz="1400" b="1" smtClean="0">
                <a:solidFill>
                  <a:schemeClr val="accent2"/>
                </a:solidFill>
                <a:latin typeface="Tahoma" pitchFamily="34" charset="0"/>
              </a:rPr>
              <a:t>ECU</a:t>
            </a:r>
            <a:endParaRPr lang="it-IT" sz="1400" b="1" smtClean="0">
              <a:solidFill>
                <a:schemeClr val="accent2"/>
              </a:solidFill>
              <a:latin typeface="Tahoma" pitchFamily="34" charset="0"/>
            </a:endParaRPr>
          </a:p>
        </p:txBody>
      </p:sp>
      <p:sp>
        <p:nvSpPr>
          <p:cNvPr id="18437" name="Rectangle 51"/>
          <p:cNvSpPr>
            <a:spLocks noChangeArrowheads="1"/>
          </p:cNvSpPr>
          <p:nvPr/>
        </p:nvSpPr>
        <p:spPr bwMode="auto">
          <a:xfrm>
            <a:off x="2349500" y="8899525"/>
            <a:ext cx="1871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000"/>
              <a:t>- 3/8 -</a:t>
            </a:r>
          </a:p>
        </p:txBody>
      </p:sp>
      <p:grpSp>
        <p:nvGrpSpPr>
          <p:cNvPr id="18438" name="Group 55"/>
          <p:cNvGrpSpPr>
            <a:grpSpLocks/>
          </p:cNvGrpSpPr>
          <p:nvPr/>
        </p:nvGrpSpPr>
        <p:grpSpPr bwMode="auto">
          <a:xfrm>
            <a:off x="1268413" y="5940425"/>
            <a:ext cx="4321175" cy="2381250"/>
            <a:chOff x="618" y="2200"/>
            <a:chExt cx="3221" cy="2000"/>
          </a:xfrm>
        </p:grpSpPr>
        <p:sp>
          <p:nvSpPr>
            <p:cNvPr id="18441" name="AutoShape 56"/>
            <p:cNvSpPr>
              <a:spLocks noChangeArrowheads="1"/>
            </p:cNvSpPr>
            <p:nvPr/>
          </p:nvSpPr>
          <p:spPr bwMode="auto">
            <a:xfrm>
              <a:off x="1525" y="3017"/>
              <a:ext cx="681" cy="31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42" name="AutoShape 57"/>
            <p:cNvSpPr>
              <a:spLocks noChangeArrowheads="1"/>
            </p:cNvSpPr>
            <p:nvPr/>
          </p:nvSpPr>
          <p:spPr bwMode="auto">
            <a:xfrm>
              <a:off x="3158" y="3017"/>
              <a:ext cx="681" cy="31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43" name="AutoShape 58"/>
            <p:cNvSpPr>
              <a:spLocks noChangeArrowheads="1"/>
            </p:cNvSpPr>
            <p:nvPr/>
          </p:nvSpPr>
          <p:spPr bwMode="auto">
            <a:xfrm>
              <a:off x="2296" y="3107"/>
              <a:ext cx="771" cy="181"/>
            </a:xfrm>
            <a:prstGeom prst="leftRightArrow">
              <a:avLst>
                <a:gd name="adj1" fmla="val 50000"/>
                <a:gd name="adj2" fmla="val 85193"/>
              </a:avLst>
            </a:prstGeom>
            <a:noFill/>
            <a:ln w="9525" cap="rnd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44" name="Text Box 59"/>
            <p:cNvSpPr txBox="1">
              <a:spLocks noChangeArrowheads="1"/>
            </p:cNvSpPr>
            <p:nvPr/>
          </p:nvSpPr>
          <p:spPr bwMode="auto">
            <a:xfrm>
              <a:off x="1524" y="3107"/>
              <a:ext cx="681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800"/>
                <a:t> PETROL ECU</a:t>
              </a:r>
            </a:p>
          </p:txBody>
        </p:sp>
        <p:sp>
          <p:nvSpPr>
            <p:cNvPr id="18445" name="Text Box 60"/>
            <p:cNvSpPr txBox="1">
              <a:spLocks noChangeArrowheads="1"/>
            </p:cNvSpPr>
            <p:nvPr/>
          </p:nvSpPr>
          <p:spPr bwMode="auto">
            <a:xfrm>
              <a:off x="3204" y="3107"/>
              <a:ext cx="589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/>
                <a:t>  </a:t>
              </a:r>
              <a:r>
                <a:rPr lang="it-IT" sz="800"/>
                <a:t>GAS ECU</a:t>
              </a:r>
            </a:p>
          </p:txBody>
        </p:sp>
        <p:sp>
          <p:nvSpPr>
            <p:cNvPr id="18446" name="Line 61"/>
            <p:cNvSpPr>
              <a:spLocks noChangeShapeType="1"/>
            </p:cNvSpPr>
            <p:nvPr/>
          </p:nvSpPr>
          <p:spPr bwMode="auto">
            <a:xfrm>
              <a:off x="1071" y="4196"/>
              <a:ext cx="104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7" name="Line 62"/>
            <p:cNvSpPr>
              <a:spLocks noChangeShapeType="1"/>
            </p:cNvSpPr>
            <p:nvPr/>
          </p:nvSpPr>
          <p:spPr bwMode="auto">
            <a:xfrm>
              <a:off x="1071" y="2200"/>
              <a:ext cx="104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8" name="Text Box 63"/>
            <p:cNvSpPr txBox="1">
              <a:spLocks noChangeArrowheads="1"/>
            </p:cNvSpPr>
            <p:nvPr/>
          </p:nvSpPr>
          <p:spPr bwMode="auto">
            <a:xfrm>
              <a:off x="618" y="2200"/>
              <a:ext cx="45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200" b="1">
                  <a:latin typeface="Times" pitchFamily="18" charset="0"/>
                </a:rPr>
                <a:t>+25%</a:t>
              </a:r>
            </a:p>
          </p:txBody>
        </p:sp>
        <p:sp>
          <p:nvSpPr>
            <p:cNvPr id="18449" name="Text Box 64"/>
            <p:cNvSpPr txBox="1">
              <a:spLocks noChangeArrowheads="1"/>
            </p:cNvSpPr>
            <p:nvPr/>
          </p:nvSpPr>
          <p:spPr bwMode="auto">
            <a:xfrm>
              <a:off x="618" y="3969"/>
              <a:ext cx="47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200" b="1">
                  <a:latin typeface="Times" pitchFamily="18" charset="0"/>
                </a:rPr>
                <a:t>-25%</a:t>
              </a:r>
            </a:p>
          </p:txBody>
        </p:sp>
        <p:sp>
          <p:nvSpPr>
            <p:cNvPr id="18450" name="AutoShape 65"/>
            <p:cNvSpPr>
              <a:spLocks noChangeArrowheads="1"/>
            </p:cNvSpPr>
            <p:nvPr/>
          </p:nvSpPr>
          <p:spPr bwMode="auto">
            <a:xfrm>
              <a:off x="1525" y="2291"/>
              <a:ext cx="681" cy="22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1" name="AutoShape 66"/>
            <p:cNvSpPr>
              <a:spLocks noChangeArrowheads="1"/>
            </p:cNvSpPr>
            <p:nvPr/>
          </p:nvSpPr>
          <p:spPr bwMode="auto">
            <a:xfrm>
              <a:off x="1524" y="3832"/>
              <a:ext cx="680" cy="22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2" name="AutoShape 67"/>
            <p:cNvSpPr>
              <a:spLocks noChangeArrowheads="1"/>
            </p:cNvSpPr>
            <p:nvPr/>
          </p:nvSpPr>
          <p:spPr bwMode="auto">
            <a:xfrm rot="-131509">
              <a:off x="2296" y="2654"/>
              <a:ext cx="771" cy="182"/>
            </a:xfrm>
            <a:prstGeom prst="leftRightArrow">
              <a:avLst>
                <a:gd name="adj1" fmla="val 50000"/>
                <a:gd name="adj2" fmla="val 84725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3" name="AutoShape 68"/>
            <p:cNvSpPr>
              <a:spLocks noChangeArrowheads="1"/>
            </p:cNvSpPr>
            <p:nvPr/>
          </p:nvSpPr>
          <p:spPr bwMode="auto">
            <a:xfrm rot="360008">
              <a:off x="2296" y="3515"/>
              <a:ext cx="771" cy="181"/>
            </a:xfrm>
            <a:prstGeom prst="leftRightArrow">
              <a:avLst>
                <a:gd name="adj1" fmla="val 50000"/>
                <a:gd name="adj2" fmla="val 85193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4" name="Text Box 69"/>
            <p:cNvSpPr txBox="1">
              <a:spLocks noChangeArrowheads="1"/>
            </p:cNvSpPr>
            <p:nvPr/>
          </p:nvSpPr>
          <p:spPr bwMode="auto">
            <a:xfrm>
              <a:off x="1524" y="2336"/>
              <a:ext cx="681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800"/>
                <a:t> PETROL ECU</a:t>
              </a:r>
            </a:p>
          </p:txBody>
        </p:sp>
        <p:sp>
          <p:nvSpPr>
            <p:cNvPr id="18455" name="Text Box 70"/>
            <p:cNvSpPr txBox="1">
              <a:spLocks noChangeArrowheads="1"/>
            </p:cNvSpPr>
            <p:nvPr/>
          </p:nvSpPr>
          <p:spPr bwMode="auto">
            <a:xfrm>
              <a:off x="1524" y="3879"/>
              <a:ext cx="681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800"/>
                <a:t> PETROL ECU</a:t>
              </a:r>
            </a:p>
          </p:txBody>
        </p:sp>
        <p:sp>
          <p:nvSpPr>
            <p:cNvPr id="18456" name="AutoShape 71"/>
            <p:cNvSpPr>
              <a:spLocks noChangeArrowheads="1"/>
            </p:cNvSpPr>
            <p:nvPr/>
          </p:nvSpPr>
          <p:spPr bwMode="auto">
            <a:xfrm>
              <a:off x="3158" y="2608"/>
              <a:ext cx="681" cy="227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7" name="AutoShape 72"/>
            <p:cNvSpPr>
              <a:spLocks noChangeArrowheads="1"/>
            </p:cNvSpPr>
            <p:nvPr/>
          </p:nvSpPr>
          <p:spPr bwMode="auto">
            <a:xfrm>
              <a:off x="3158" y="3515"/>
              <a:ext cx="681" cy="227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8" name="Line 73"/>
            <p:cNvSpPr>
              <a:spLocks noChangeShapeType="1"/>
            </p:cNvSpPr>
            <p:nvPr/>
          </p:nvSpPr>
          <p:spPr bwMode="auto">
            <a:xfrm flipV="1">
              <a:off x="3475" y="2835"/>
              <a:ext cx="0" cy="182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9" name="Line 74"/>
            <p:cNvSpPr>
              <a:spLocks noChangeShapeType="1"/>
            </p:cNvSpPr>
            <p:nvPr/>
          </p:nvSpPr>
          <p:spPr bwMode="auto">
            <a:xfrm>
              <a:off x="3475" y="3334"/>
              <a:ext cx="0" cy="18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0" name="Text Box 75"/>
            <p:cNvSpPr txBox="1">
              <a:spLocks noChangeArrowheads="1"/>
            </p:cNvSpPr>
            <p:nvPr/>
          </p:nvSpPr>
          <p:spPr bwMode="auto">
            <a:xfrm>
              <a:off x="3204" y="2655"/>
              <a:ext cx="589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800"/>
                <a:t>  GAS ECU</a:t>
              </a:r>
            </a:p>
          </p:txBody>
        </p:sp>
        <p:sp>
          <p:nvSpPr>
            <p:cNvPr id="18461" name="Text Box 76"/>
            <p:cNvSpPr txBox="1">
              <a:spLocks noChangeArrowheads="1"/>
            </p:cNvSpPr>
            <p:nvPr/>
          </p:nvSpPr>
          <p:spPr bwMode="auto">
            <a:xfrm>
              <a:off x="3204" y="3561"/>
              <a:ext cx="5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/>
                <a:t>  </a:t>
              </a:r>
              <a:r>
                <a:rPr lang="it-IT" sz="800"/>
                <a:t>GAS ECU</a:t>
              </a:r>
            </a:p>
          </p:txBody>
        </p:sp>
        <p:sp>
          <p:nvSpPr>
            <p:cNvPr id="18462" name="AutoShape 77"/>
            <p:cNvSpPr>
              <a:spLocks noChangeArrowheads="1"/>
            </p:cNvSpPr>
            <p:nvPr/>
          </p:nvSpPr>
          <p:spPr bwMode="auto">
            <a:xfrm>
              <a:off x="1525" y="2654"/>
              <a:ext cx="681" cy="227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3" name="Text Box 78"/>
            <p:cNvSpPr txBox="1">
              <a:spLocks noChangeArrowheads="1"/>
            </p:cNvSpPr>
            <p:nvPr/>
          </p:nvSpPr>
          <p:spPr bwMode="auto">
            <a:xfrm>
              <a:off x="1524" y="2699"/>
              <a:ext cx="681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800"/>
                <a:t> PETROL ECU</a:t>
              </a:r>
            </a:p>
          </p:txBody>
        </p:sp>
        <p:sp>
          <p:nvSpPr>
            <p:cNvPr id="18464" name="AutoShape 79"/>
            <p:cNvSpPr>
              <a:spLocks noChangeArrowheads="1"/>
            </p:cNvSpPr>
            <p:nvPr/>
          </p:nvSpPr>
          <p:spPr bwMode="auto">
            <a:xfrm>
              <a:off x="1525" y="3470"/>
              <a:ext cx="681" cy="227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5" name="Text Box 80"/>
            <p:cNvSpPr txBox="1">
              <a:spLocks noChangeArrowheads="1"/>
            </p:cNvSpPr>
            <p:nvPr/>
          </p:nvSpPr>
          <p:spPr bwMode="auto">
            <a:xfrm>
              <a:off x="1524" y="3515"/>
              <a:ext cx="681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800"/>
                <a:t> PETROL ECU</a:t>
              </a:r>
            </a:p>
          </p:txBody>
        </p:sp>
        <p:sp>
          <p:nvSpPr>
            <p:cNvPr id="18466" name="Line 81"/>
            <p:cNvSpPr>
              <a:spLocks noChangeShapeType="1"/>
            </p:cNvSpPr>
            <p:nvPr/>
          </p:nvSpPr>
          <p:spPr bwMode="auto">
            <a:xfrm>
              <a:off x="1842" y="2518"/>
              <a:ext cx="0" cy="18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7" name="Line 82"/>
            <p:cNvSpPr>
              <a:spLocks noChangeShapeType="1"/>
            </p:cNvSpPr>
            <p:nvPr/>
          </p:nvSpPr>
          <p:spPr bwMode="auto">
            <a:xfrm flipV="1">
              <a:off x="1842" y="3652"/>
              <a:ext cx="0" cy="18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8" name="Line 83"/>
            <p:cNvSpPr>
              <a:spLocks noChangeShapeType="1"/>
            </p:cNvSpPr>
            <p:nvPr/>
          </p:nvSpPr>
          <p:spPr bwMode="auto">
            <a:xfrm flipV="1">
              <a:off x="1434" y="2835"/>
              <a:ext cx="0" cy="18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9" name="Line 84"/>
            <p:cNvSpPr>
              <a:spLocks noChangeShapeType="1"/>
            </p:cNvSpPr>
            <p:nvPr/>
          </p:nvSpPr>
          <p:spPr bwMode="auto">
            <a:xfrm>
              <a:off x="1434" y="3289"/>
              <a:ext cx="0" cy="18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439" name="Rectangle 85"/>
          <p:cNvSpPr>
            <a:spLocks noChangeArrowheads="1"/>
          </p:cNvSpPr>
          <p:nvPr/>
        </p:nvSpPr>
        <p:spPr bwMode="auto">
          <a:xfrm>
            <a:off x="692150" y="5076825"/>
            <a:ext cx="5329238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400" b="1" i="1">
                <a:solidFill>
                  <a:schemeClr val="accent2"/>
                </a:solidFill>
                <a:latin typeface="Tahoma" pitchFamily="34" charset="0"/>
              </a:rPr>
              <a:t>Стратегия адаптации рассчитать коэффициент коррекции ГАЗА  для уменьшения  коррекции бензинового </a:t>
            </a:r>
            <a:r>
              <a:rPr lang="en-US" sz="1400" b="1" i="1">
                <a:solidFill>
                  <a:schemeClr val="accent2"/>
                </a:solidFill>
                <a:latin typeface="Tahoma" pitchFamily="34" charset="0"/>
              </a:rPr>
              <a:t>ECU</a:t>
            </a:r>
            <a:r>
              <a:rPr lang="ru-RU" sz="1400" b="1" i="1">
                <a:solidFill>
                  <a:schemeClr val="accent2"/>
                </a:solidFill>
                <a:latin typeface="Tahoma" pitchFamily="34" charset="0"/>
              </a:rPr>
              <a:t> </a:t>
            </a:r>
            <a:endParaRPr lang="it-IT" sz="1400" b="1" i="1">
              <a:solidFill>
                <a:schemeClr val="accent2"/>
              </a:solidFill>
              <a:latin typeface="Tahoma" pitchFamily="34" charset="0"/>
            </a:endParaRPr>
          </a:p>
        </p:txBody>
      </p:sp>
      <p:sp>
        <p:nvSpPr>
          <p:cNvPr id="18440" name="Text Box 86"/>
          <p:cNvSpPr txBox="1">
            <a:spLocks noChangeArrowheads="1"/>
          </p:cNvSpPr>
          <p:nvPr/>
        </p:nvSpPr>
        <p:spPr bwMode="auto">
          <a:xfrm>
            <a:off x="4770438" y="611188"/>
            <a:ext cx="20875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solidFill>
                  <a:schemeClr val="accent2"/>
                </a:solidFill>
                <a:latin typeface="Tahoma" pitchFamily="34" charset="0"/>
              </a:rPr>
              <a:t>Русский</a:t>
            </a:r>
            <a:endParaRPr lang="it-IT" sz="1400" b="1">
              <a:solidFill>
                <a:schemeClr val="accent2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8580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65625" y="8674100"/>
            <a:ext cx="2160588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22"/>
          <p:cNvSpPr>
            <a:spLocks noGrp="1" noChangeArrowheads="1"/>
          </p:cNvSpPr>
          <p:nvPr>
            <p:ph type="title"/>
          </p:nvPr>
        </p:nvSpPr>
        <p:spPr>
          <a:xfrm>
            <a:off x="514350" y="1187450"/>
            <a:ext cx="5829300" cy="647700"/>
          </a:xfrm>
        </p:spPr>
        <p:txBody>
          <a:bodyPr/>
          <a:lstStyle/>
          <a:p>
            <a:pPr eaLnBrk="1" hangingPunct="1"/>
            <a:r>
              <a:rPr lang="ru-RU" sz="1800" b="1" smtClean="0">
                <a:solidFill>
                  <a:schemeClr val="accent2"/>
                </a:solidFill>
                <a:latin typeface="Tahoma" pitchFamily="34" charset="0"/>
              </a:rPr>
              <a:t>Окно </a:t>
            </a:r>
            <a:r>
              <a:rPr lang="en-US" sz="1800" b="1" smtClean="0">
                <a:solidFill>
                  <a:schemeClr val="accent2"/>
                </a:solidFill>
                <a:latin typeface="Tahoma" pitchFamily="34" charset="0"/>
              </a:rPr>
              <a:t>OBD </a:t>
            </a:r>
            <a:r>
              <a:rPr lang="ru-RU" sz="1800" b="1" smtClean="0">
                <a:solidFill>
                  <a:schemeClr val="accent2"/>
                </a:solidFill>
                <a:latin typeface="Tahoma" pitchFamily="34" charset="0"/>
              </a:rPr>
              <a:t>адаптации</a:t>
            </a:r>
            <a:endParaRPr lang="it-IT" sz="1800" b="1" smtClean="0">
              <a:solidFill>
                <a:schemeClr val="accent2"/>
              </a:solidFill>
              <a:latin typeface="Tahoma" pitchFamily="34" charset="0"/>
            </a:endParaRPr>
          </a:p>
        </p:txBody>
      </p:sp>
      <p:sp>
        <p:nvSpPr>
          <p:cNvPr id="1030" name="Rectangle 23"/>
          <p:cNvSpPr>
            <a:spLocks noChangeArrowheads="1"/>
          </p:cNvSpPr>
          <p:nvPr/>
        </p:nvSpPr>
        <p:spPr bwMode="auto">
          <a:xfrm>
            <a:off x="2349500" y="8899525"/>
            <a:ext cx="1871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000"/>
              <a:t>- 4/8 -</a:t>
            </a:r>
          </a:p>
        </p:txBody>
      </p:sp>
      <p:sp>
        <p:nvSpPr>
          <p:cNvPr id="1031" name="Rectangle 58"/>
          <p:cNvSpPr>
            <a:spLocks noChangeArrowheads="1"/>
          </p:cNvSpPr>
          <p:nvPr/>
        </p:nvSpPr>
        <p:spPr bwMode="auto">
          <a:xfrm>
            <a:off x="692150" y="5364163"/>
            <a:ext cx="5400675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1300">
                <a:latin typeface="Tahoma" pitchFamily="34" charset="0"/>
              </a:rPr>
              <a:t>В окне F6 - возможно разрешить или запретить адаптацию, установить правильный тип топливной коррекции бензина.</a:t>
            </a:r>
            <a:r>
              <a:rPr lang="en-US" sz="1300">
                <a:latin typeface="Tahoma" pitchFamily="34" charset="0"/>
              </a:rPr>
              <a:t>.</a:t>
            </a:r>
            <a:r>
              <a:rPr lang="en-US" sz="1300" i="1">
                <a:latin typeface="Tahoma" pitchFamily="34" charset="0"/>
              </a:rPr>
              <a:t/>
            </a:r>
            <a:br>
              <a:rPr lang="en-US" sz="1300" i="1">
                <a:latin typeface="Tahoma" pitchFamily="34" charset="0"/>
              </a:rPr>
            </a:br>
            <a:r>
              <a:rPr lang="ru-RU" sz="1300">
                <a:latin typeface="Tahoma" pitchFamily="34" charset="0"/>
              </a:rPr>
              <a:t> Газовый коэффициент исправления и медленные/быстрые коррекции видимы в F4 (посмотрите следующий пример)</a:t>
            </a:r>
            <a:r>
              <a:rPr lang="en-US" sz="1300">
                <a:latin typeface="Tahoma" pitchFamily="34" charset="0"/>
              </a:rPr>
              <a:t/>
            </a:r>
            <a:br>
              <a:rPr lang="en-US" sz="1300">
                <a:latin typeface="Tahoma" pitchFamily="34" charset="0"/>
              </a:rPr>
            </a:br>
            <a:r>
              <a:rPr lang="ru-RU" sz="1300">
                <a:latin typeface="Tahoma" pitchFamily="34" charset="0"/>
              </a:rPr>
              <a:t>Газовый</a:t>
            </a:r>
            <a:r>
              <a:rPr lang="en-US" sz="1300">
                <a:latin typeface="Tahoma" pitchFamily="34" charset="0"/>
              </a:rPr>
              <a:t> ECU </a:t>
            </a:r>
            <a:r>
              <a:rPr lang="ru-RU" sz="1300">
                <a:latin typeface="Tahoma" pitchFamily="34" charset="0"/>
              </a:rPr>
              <a:t>соединяется с бензиновым и начинает показывать медленные/быстрые коррекции только через минуту после старта</a:t>
            </a:r>
            <a:r>
              <a:rPr lang="en-US" sz="1300">
                <a:latin typeface="Tahoma" pitchFamily="34" charset="0"/>
              </a:rPr>
              <a:t>: </a:t>
            </a:r>
            <a:r>
              <a:rPr lang="ru-RU" sz="1300">
                <a:latin typeface="Tahoma" pitchFamily="34" charset="0"/>
              </a:rPr>
              <a:t>предоставляя приоритет штатному </a:t>
            </a:r>
            <a:r>
              <a:rPr lang="en-US" sz="1300">
                <a:latin typeface="Tahoma" pitchFamily="34" charset="0"/>
              </a:rPr>
              <a:t>ECU </a:t>
            </a:r>
            <a:r>
              <a:rPr lang="ru-RU" sz="1300">
                <a:latin typeface="Tahoma" pitchFamily="34" charset="0"/>
              </a:rPr>
              <a:t>для проверки последним узлов и возможных настроек</a:t>
            </a:r>
            <a:r>
              <a:rPr lang="en-US" sz="1300">
                <a:latin typeface="Tahoma" pitchFamily="34" charset="0"/>
              </a:rPr>
              <a:t>.</a:t>
            </a:r>
            <a:br>
              <a:rPr lang="en-US" sz="1300">
                <a:latin typeface="Tahoma" pitchFamily="34" charset="0"/>
              </a:rPr>
            </a:br>
            <a:r>
              <a:rPr lang="ru-RU" sz="1300">
                <a:latin typeface="Tahoma" pitchFamily="34" charset="0"/>
              </a:rPr>
              <a:t>Если</a:t>
            </a:r>
            <a:r>
              <a:rPr lang="en-US" sz="1300">
                <a:latin typeface="Tahoma" pitchFamily="34" charset="0"/>
              </a:rPr>
              <a:t> OBD </a:t>
            </a:r>
            <a:r>
              <a:rPr lang="ru-RU" sz="1300">
                <a:latin typeface="Tahoma" pitchFamily="34" charset="0"/>
              </a:rPr>
              <a:t>адаптер не соединился не возможно считать коррекцию</a:t>
            </a:r>
            <a:r>
              <a:rPr lang="en-US" sz="1300">
                <a:latin typeface="Tahoma" pitchFamily="34" charset="0"/>
              </a:rPr>
              <a:t>.</a:t>
            </a:r>
            <a:br>
              <a:rPr lang="en-US" sz="1300">
                <a:latin typeface="Tahoma" pitchFamily="34" charset="0"/>
              </a:rPr>
            </a:br>
            <a:r>
              <a:rPr lang="ru-RU" sz="1300">
                <a:latin typeface="Tahoma" pitchFamily="34" charset="0"/>
              </a:rPr>
              <a:t> </a:t>
            </a:r>
            <a:r>
              <a:rPr lang="en-US" sz="1300">
                <a:latin typeface="Tahoma" pitchFamily="34" charset="0"/>
              </a:rPr>
              <a:t>OBD </a:t>
            </a:r>
            <a:r>
              <a:rPr lang="ru-RU" sz="1300">
                <a:latin typeface="Tahoma" pitchFamily="34" charset="0"/>
              </a:rPr>
              <a:t>инструмент работает только с ПО версии</a:t>
            </a:r>
            <a:r>
              <a:rPr lang="ru-RU" sz="1300" u="sng">
                <a:latin typeface="Tahoma" pitchFamily="34" charset="0"/>
              </a:rPr>
              <a:t> </a:t>
            </a:r>
            <a:r>
              <a:rPr lang="en-US" sz="1300" u="sng">
                <a:latin typeface="Tahoma" pitchFamily="34" charset="0"/>
              </a:rPr>
              <a:t>1.3.9</a:t>
            </a:r>
            <a:r>
              <a:rPr lang="en-US" sz="1300">
                <a:latin typeface="Tahoma" pitchFamily="34" charset="0"/>
              </a:rPr>
              <a:t> </a:t>
            </a:r>
            <a:r>
              <a:rPr lang="ru-RU" sz="1300">
                <a:latin typeface="Tahoma" pitchFamily="34" charset="0"/>
              </a:rPr>
              <a:t>или выше</a:t>
            </a:r>
            <a:r>
              <a:rPr lang="en-US" sz="1300">
                <a:latin typeface="Tahoma" pitchFamily="34" charset="0"/>
              </a:rPr>
              <a:t>.</a:t>
            </a:r>
          </a:p>
        </p:txBody>
      </p:sp>
      <p:graphicFrame>
        <p:nvGraphicFramePr>
          <p:cNvPr id="1026" name="Object 61"/>
          <p:cNvGraphicFramePr>
            <a:graphicFrameLocks noChangeAspect="1"/>
          </p:cNvGraphicFramePr>
          <p:nvPr>
            <p:ph idx="1"/>
          </p:nvPr>
        </p:nvGraphicFramePr>
        <p:xfrm>
          <a:off x="642938" y="1785938"/>
          <a:ext cx="5616575" cy="3386137"/>
        </p:xfrm>
        <a:graphic>
          <a:graphicData uri="http://schemas.openxmlformats.org/presentationml/2006/ole">
            <p:oleObj spid="_x0000_s1026" name="CorelDRAW" r:id="rId6" imgW="7830000" imgH="4721040" progId="">
              <p:embed/>
            </p:oleObj>
          </a:graphicData>
        </a:graphic>
      </p:graphicFrame>
      <p:sp>
        <p:nvSpPr>
          <p:cNvPr id="1032" name="Text Box 63"/>
          <p:cNvSpPr txBox="1">
            <a:spLocks noChangeArrowheads="1"/>
          </p:cNvSpPr>
          <p:nvPr/>
        </p:nvSpPr>
        <p:spPr bwMode="auto">
          <a:xfrm>
            <a:off x="4770438" y="611188"/>
            <a:ext cx="20875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solidFill>
                  <a:schemeClr val="accent2"/>
                </a:solidFill>
                <a:latin typeface="Tahoma" pitchFamily="34" charset="0"/>
              </a:rPr>
              <a:t>Русский</a:t>
            </a:r>
            <a:endParaRPr lang="it-IT" sz="1400" b="1">
              <a:solidFill>
                <a:schemeClr val="accent2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65625" y="8674100"/>
            <a:ext cx="2160588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150" y="1116013"/>
            <a:ext cx="5327650" cy="269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5175" y="4716463"/>
            <a:ext cx="5327650" cy="276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7"/>
          <p:cNvSpPr>
            <a:spLocks noGrp="1" noChangeArrowheads="1"/>
          </p:cNvSpPr>
          <p:nvPr>
            <p:ph type="title"/>
          </p:nvPr>
        </p:nvSpPr>
        <p:spPr>
          <a:xfrm>
            <a:off x="692150" y="3851275"/>
            <a:ext cx="5337175" cy="431800"/>
          </a:xfrm>
        </p:spPr>
        <p:txBody>
          <a:bodyPr/>
          <a:lstStyle/>
          <a:p>
            <a:pPr algn="l" eaLnBrk="1" hangingPunct="1"/>
            <a:r>
              <a:rPr lang="ru-RU" sz="1200" b="1" i="0" smtClean="0"/>
              <a:t>Режим бензин</a:t>
            </a:r>
            <a:endParaRPr lang="it-IT" sz="1200" b="1" i="0" smtClean="0"/>
          </a:p>
        </p:txBody>
      </p:sp>
      <p:sp>
        <p:nvSpPr>
          <p:cNvPr id="22534" name="Rectangle 8"/>
          <p:cNvSpPr>
            <a:spLocks noChangeArrowheads="1"/>
          </p:cNvSpPr>
          <p:nvPr/>
        </p:nvSpPr>
        <p:spPr bwMode="auto">
          <a:xfrm>
            <a:off x="765175" y="7451725"/>
            <a:ext cx="53371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1200" b="1">
                <a:solidFill>
                  <a:schemeClr val="tx2"/>
                </a:solidFill>
                <a:latin typeface="Times" pitchFamily="18" charset="0"/>
              </a:rPr>
              <a:t>Газ включен режим адаптации отключен</a:t>
            </a:r>
            <a:r>
              <a:rPr lang="it-IT" sz="1200" b="1">
                <a:solidFill>
                  <a:schemeClr val="tx2"/>
                </a:solidFill>
                <a:latin typeface="Times" pitchFamily="18" charset="0"/>
              </a:rPr>
              <a:t/>
            </a:r>
            <a:br>
              <a:rPr lang="it-IT" sz="1200" b="1">
                <a:solidFill>
                  <a:schemeClr val="tx2"/>
                </a:solidFill>
                <a:latin typeface="Times" pitchFamily="18" charset="0"/>
              </a:rPr>
            </a:br>
            <a:r>
              <a:rPr lang="ru-RU" sz="1200">
                <a:solidFill>
                  <a:schemeClr val="tx2"/>
                </a:solidFill>
                <a:latin typeface="Times" pitchFamily="18" charset="0"/>
              </a:rPr>
              <a:t>необходим в режиме автокалибровки (адаптация бензинового </a:t>
            </a:r>
            <a:r>
              <a:rPr lang="en-US" sz="1200">
                <a:solidFill>
                  <a:schemeClr val="tx2"/>
                </a:solidFill>
                <a:latin typeface="Times" pitchFamily="18" charset="0"/>
              </a:rPr>
              <a:t>ECU</a:t>
            </a:r>
            <a:r>
              <a:rPr lang="ru-RU" sz="1200">
                <a:solidFill>
                  <a:schemeClr val="tx2"/>
                </a:solidFill>
                <a:latin typeface="Times" pitchFamily="18" charset="0"/>
              </a:rPr>
              <a:t> проходит в штатном режиме)</a:t>
            </a:r>
            <a:endParaRPr lang="en-US" sz="1200">
              <a:solidFill>
                <a:schemeClr val="tx2"/>
              </a:solidFill>
              <a:latin typeface="Times" pitchFamily="18" charset="0"/>
            </a:endParaRPr>
          </a:p>
        </p:txBody>
      </p:sp>
      <p:sp>
        <p:nvSpPr>
          <p:cNvPr id="22535" name="Rectangle 9"/>
          <p:cNvSpPr>
            <a:spLocks noChangeArrowheads="1"/>
          </p:cNvSpPr>
          <p:nvPr/>
        </p:nvSpPr>
        <p:spPr bwMode="auto">
          <a:xfrm>
            <a:off x="2349500" y="8899525"/>
            <a:ext cx="1871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000"/>
              <a:t>- 5/8 -</a:t>
            </a:r>
          </a:p>
        </p:txBody>
      </p:sp>
      <p:sp>
        <p:nvSpPr>
          <p:cNvPr id="22536" name="Text Box 11"/>
          <p:cNvSpPr txBox="1">
            <a:spLocks noChangeArrowheads="1"/>
          </p:cNvSpPr>
          <p:nvPr/>
        </p:nvSpPr>
        <p:spPr bwMode="auto">
          <a:xfrm>
            <a:off x="4770438" y="611188"/>
            <a:ext cx="20875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solidFill>
                  <a:schemeClr val="accent2"/>
                </a:solidFill>
                <a:latin typeface="Tahoma" pitchFamily="34" charset="0"/>
              </a:rPr>
              <a:t>Русский</a:t>
            </a:r>
            <a:endParaRPr lang="it-IT" sz="1400" b="1">
              <a:solidFill>
                <a:schemeClr val="accent2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65625" y="8674100"/>
            <a:ext cx="2160588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6"/>
          <p:cNvSpPr>
            <a:spLocks noGrp="1" noChangeArrowheads="1"/>
          </p:cNvSpPr>
          <p:nvPr>
            <p:ph type="title"/>
          </p:nvPr>
        </p:nvSpPr>
        <p:spPr>
          <a:xfrm>
            <a:off x="692150" y="3995738"/>
            <a:ext cx="5337175" cy="576262"/>
          </a:xfrm>
        </p:spPr>
        <p:txBody>
          <a:bodyPr/>
          <a:lstStyle/>
          <a:p>
            <a:pPr algn="l" eaLnBrk="1" hangingPunct="1"/>
            <a:r>
              <a:rPr lang="ru-RU" sz="1200" b="1" i="0" smtClean="0">
                <a:latin typeface="Arial" charset="0"/>
                <a:cs typeface="Arial" charset="0"/>
              </a:rPr>
              <a:t>Газ включен режим адаптации отключен </a:t>
            </a:r>
            <a:r>
              <a:rPr lang="en-US" sz="1300" b="1" i="0" smtClean="0"/>
              <a:t/>
            </a:r>
            <a:br>
              <a:rPr lang="en-US" sz="1300" b="1" i="0" smtClean="0"/>
            </a:br>
            <a:r>
              <a:rPr lang="ru-RU" sz="1200" i="0" smtClean="0"/>
              <a:t>Бедная смесь газа провоцирует бензиновый контроллер на плюсовую коррекцию (</a:t>
            </a:r>
            <a:r>
              <a:rPr lang="en-US" sz="1200" i="0" smtClean="0"/>
              <a:t>SLOW +16,4%</a:t>
            </a:r>
            <a:r>
              <a:rPr lang="ru-RU" sz="1200" i="0" smtClean="0"/>
              <a:t> от заводских калибровок</a:t>
            </a:r>
            <a:r>
              <a:rPr lang="en-US" sz="1200" i="0" smtClean="0"/>
              <a:t>)</a:t>
            </a:r>
          </a:p>
        </p:txBody>
      </p:sp>
      <p:sp>
        <p:nvSpPr>
          <p:cNvPr id="23556" name="Rectangle 7"/>
          <p:cNvSpPr>
            <a:spLocks noChangeArrowheads="1"/>
          </p:cNvSpPr>
          <p:nvPr/>
        </p:nvSpPr>
        <p:spPr bwMode="auto">
          <a:xfrm>
            <a:off x="785813" y="7643813"/>
            <a:ext cx="5337175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1200" b="1">
                <a:solidFill>
                  <a:schemeClr val="tx2"/>
                </a:solidFill>
                <a:latin typeface="Arial" charset="0"/>
                <a:cs typeface="Arial" charset="0"/>
              </a:rPr>
              <a:t>Газ включен режим адаптации включён</a:t>
            </a:r>
            <a:r>
              <a:rPr lang="it-IT" sz="1200" b="1">
                <a:solidFill>
                  <a:schemeClr val="tx2"/>
                </a:solidFill>
                <a:latin typeface="Times" pitchFamily="18" charset="0"/>
              </a:rPr>
              <a:t/>
            </a:r>
            <a:br>
              <a:rPr lang="it-IT" sz="1200" b="1">
                <a:solidFill>
                  <a:schemeClr val="tx2"/>
                </a:solidFill>
                <a:latin typeface="Times" pitchFamily="18" charset="0"/>
              </a:rPr>
            </a:br>
            <a:r>
              <a:rPr lang="ru-RU" sz="1200">
                <a:solidFill>
                  <a:schemeClr val="tx2"/>
                </a:solidFill>
                <a:latin typeface="Times" pitchFamily="18" charset="0"/>
              </a:rPr>
              <a:t>Корректор увеличивает значения коэфициентов газа </a:t>
            </a:r>
            <a:r>
              <a:rPr lang="ru-RU" sz="1200">
                <a:latin typeface="Tahoma" pitchFamily="34" charset="0"/>
              </a:rPr>
              <a:t>медленные/быстрые коррекции бензинового </a:t>
            </a:r>
            <a:r>
              <a:rPr lang="en-US" sz="1200">
                <a:latin typeface="Tahoma" pitchFamily="34" charset="0"/>
              </a:rPr>
              <a:t>ECU </a:t>
            </a:r>
            <a:r>
              <a:rPr lang="ru-RU" sz="1200">
                <a:latin typeface="Tahoma" pitchFamily="34" charset="0"/>
              </a:rPr>
              <a:t>возвращаются к заводским настройкам.</a:t>
            </a:r>
            <a:r>
              <a:rPr lang="ru-RU" sz="1200">
                <a:solidFill>
                  <a:schemeClr val="tx2"/>
                </a:solidFill>
                <a:latin typeface="Times" pitchFamily="18" charset="0"/>
              </a:rPr>
              <a:t> </a:t>
            </a:r>
            <a:endParaRPr lang="en-US" sz="1200">
              <a:solidFill>
                <a:schemeClr val="tx2"/>
              </a:solidFill>
              <a:latin typeface="Times" pitchFamily="18" charset="0"/>
            </a:endParaRPr>
          </a:p>
        </p:txBody>
      </p:sp>
      <p:pic>
        <p:nvPicPr>
          <p:cNvPr id="23557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5175" y="1116013"/>
            <a:ext cx="5257800" cy="275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5175" y="4787900"/>
            <a:ext cx="5256213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9" name="Rectangle 10"/>
          <p:cNvSpPr>
            <a:spLocks noChangeArrowheads="1"/>
          </p:cNvSpPr>
          <p:nvPr/>
        </p:nvSpPr>
        <p:spPr bwMode="auto">
          <a:xfrm>
            <a:off x="2349500" y="8899525"/>
            <a:ext cx="1871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000"/>
              <a:t> - 6/8 -</a:t>
            </a:r>
          </a:p>
        </p:txBody>
      </p:sp>
      <p:sp>
        <p:nvSpPr>
          <p:cNvPr id="23560" name="Text Box 12"/>
          <p:cNvSpPr txBox="1">
            <a:spLocks noChangeArrowheads="1"/>
          </p:cNvSpPr>
          <p:nvPr/>
        </p:nvSpPr>
        <p:spPr bwMode="auto">
          <a:xfrm>
            <a:off x="4770438" y="611188"/>
            <a:ext cx="20875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solidFill>
                  <a:schemeClr val="accent2"/>
                </a:solidFill>
                <a:latin typeface="Tahoma" pitchFamily="34" charset="0"/>
              </a:rPr>
              <a:t>Русский</a:t>
            </a:r>
            <a:endParaRPr lang="it-IT" sz="1400" b="1">
              <a:solidFill>
                <a:schemeClr val="accent2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65625" y="8674100"/>
            <a:ext cx="2160588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4"/>
          <p:cNvSpPr>
            <a:spLocks noGrp="1" noChangeArrowheads="1"/>
          </p:cNvSpPr>
          <p:nvPr>
            <p:ph type="title"/>
          </p:nvPr>
        </p:nvSpPr>
        <p:spPr>
          <a:xfrm>
            <a:off x="692150" y="3995738"/>
            <a:ext cx="5337175" cy="576262"/>
          </a:xfrm>
        </p:spPr>
        <p:txBody>
          <a:bodyPr/>
          <a:lstStyle/>
          <a:p>
            <a:pPr algn="l" eaLnBrk="1" hangingPunct="1"/>
            <a:r>
              <a:rPr lang="ru-RU" sz="1200" b="1" i="0" smtClean="0">
                <a:latin typeface="Arial" charset="0"/>
                <a:cs typeface="Arial" charset="0"/>
              </a:rPr>
              <a:t>Газ включен режим адаптации отключен </a:t>
            </a:r>
            <a:r>
              <a:rPr lang="it-IT" sz="1200" b="1" i="0" smtClean="0"/>
              <a:t/>
            </a:r>
            <a:br>
              <a:rPr lang="it-IT" sz="1200" b="1" i="0" smtClean="0"/>
            </a:br>
            <a:r>
              <a:rPr lang="ru-RU" sz="1200" i="0" smtClean="0"/>
              <a:t> Богатая смесь газа провоцирует бензиновый контроллер на минусовую коррекцию (</a:t>
            </a:r>
            <a:r>
              <a:rPr lang="en-US" sz="1200" i="0" smtClean="0"/>
              <a:t>SLOW </a:t>
            </a:r>
            <a:r>
              <a:rPr lang="ru-RU" sz="1200" i="0" smtClean="0"/>
              <a:t>-5.5</a:t>
            </a:r>
            <a:r>
              <a:rPr lang="en-US" sz="1200" i="0" smtClean="0"/>
              <a:t>%</a:t>
            </a:r>
            <a:r>
              <a:rPr lang="ru-RU" sz="1200" i="0" smtClean="0"/>
              <a:t> от заводских калибровок</a:t>
            </a:r>
            <a:r>
              <a:rPr lang="en-US" sz="1200" i="0" smtClean="0"/>
              <a:t>)</a:t>
            </a:r>
          </a:p>
        </p:txBody>
      </p:sp>
      <p:pic>
        <p:nvPicPr>
          <p:cNvPr id="24580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5175" y="1187450"/>
            <a:ext cx="5257800" cy="274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6613" y="4787900"/>
            <a:ext cx="5256212" cy="271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Rectangle 9"/>
          <p:cNvSpPr>
            <a:spLocks noChangeArrowheads="1"/>
          </p:cNvSpPr>
          <p:nvPr/>
        </p:nvSpPr>
        <p:spPr bwMode="auto">
          <a:xfrm>
            <a:off x="765175" y="7596188"/>
            <a:ext cx="5337175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1200" b="1">
                <a:solidFill>
                  <a:schemeClr val="tx2"/>
                </a:solidFill>
                <a:latin typeface="Arial" charset="0"/>
                <a:cs typeface="Arial" charset="0"/>
              </a:rPr>
              <a:t>Газ включен режим адаптации включён</a:t>
            </a:r>
            <a:r>
              <a:rPr lang="it-IT" sz="1200" b="1">
                <a:solidFill>
                  <a:schemeClr val="tx2"/>
                </a:solidFill>
                <a:latin typeface="Times" pitchFamily="18" charset="0"/>
              </a:rPr>
              <a:t/>
            </a:r>
            <a:br>
              <a:rPr lang="it-IT" sz="1200" b="1">
                <a:solidFill>
                  <a:schemeClr val="tx2"/>
                </a:solidFill>
                <a:latin typeface="Times" pitchFamily="18" charset="0"/>
              </a:rPr>
            </a:br>
            <a:r>
              <a:rPr lang="ru-RU" sz="1200">
                <a:solidFill>
                  <a:schemeClr val="tx2"/>
                </a:solidFill>
                <a:latin typeface="Times" pitchFamily="18" charset="0"/>
              </a:rPr>
              <a:t>Корректор уменьшает значения коэффициентов газа, </a:t>
            </a:r>
            <a:r>
              <a:rPr lang="ru-RU" sz="1200">
                <a:latin typeface="Tahoma" pitchFamily="34" charset="0"/>
              </a:rPr>
              <a:t>медленные/быстрые коррекции бензинового </a:t>
            </a:r>
            <a:r>
              <a:rPr lang="en-US" sz="1200">
                <a:latin typeface="Tahoma" pitchFamily="34" charset="0"/>
              </a:rPr>
              <a:t>ECU </a:t>
            </a:r>
            <a:r>
              <a:rPr lang="ru-RU" sz="1200">
                <a:latin typeface="Tahoma" pitchFamily="34" charset="0"/>
              </a:rPr>
              <a:t>возвращаются к заводским настройкам.</a:t>
            </a:r>
            <a:r>
              <a:rPr lang="ru-RU" sz="1200">
                <a:solidFill>
                  <a:schemeClr val="tx2"/>
                </a:solidFill>
                <a:latin typeface="Times" pitchFamily="18" charset="0"/>
              </a:rPr>
              <a:t> </a:t>
            </a:r>
            <a:endParaRPr lang="en-US" sz="1200">
              <a:solidFill>
                <a:schemeClr val="tx2"/>
              </a:solidFill>
              <a:latin typeface="Times" pitchFamily="18" charset="0"/>
            </a:endParaRPr>
          </a:p>
        </p:txBody>
      </p:sp>
      <p:sp>
        <p:nvSpPr>
          <p:cNvPr id="24583" name="Rectangle 10"/>
          <p:cNvSpPr>
            <a:spLocks noChangeArrowheads="1"/>
          </p:cNvSpPr>
          <p:nvPr/>
        </p:nvSpPr>
        <p:spPr bwMode="auto">
          <a:xfrm>
            <a:off x="2349500" y="8899525"/>
            <a:ext cx="1871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000"/>
              <a:t>- 7/8 -</a:t>
            </a:r>
          </a:p>
        </p:txBody>
      </p:sp>
      <p:sp>
        <p:nvSpPr>
          <p:cNvPr id="24584" name="Text Box 12"/>
          <p:cNvSpPr txBox="1">
            <a:spLocks noChangeArrowheads="1"/>
          </p:cNvSpPr>
          <p:nvPr/>
        </p:nvSpPr>
        <p:spPr bwMode="auto">
          <a:xfrm>
            <a:off x="4770438" y="611188"/>
            <a:ext cx="20875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solidFill>
                  <a:schemeClr val="accent2"/>
                </a:solidFill>
                <a:latin typeface="Tahoma" pitchFamily="34" charset="0"/>
              </a:rPr>
              <a:t>Русский</a:t>
            </a:r>
            <a:endParaRPr lang="it-IT" sz="1400" b="1">
              <a:solidFill>
                <a:schemeClr val="accent2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8580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65625" y="8674100"/>
            <a:ext cx="2160588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Rectangle 4"/>
          <p:cNvSpPr>
            <a:spLocks noGrp="1" noChangeArrowheads="1"/>
          </p:cNvSpPr>
          <p:nvPr>
            <p:ph type="title"/>
          </p:nvPr>
        </p:nvSpPr>
        <p:spPr>
          <a:xfrm>
            <a:off x="514350" y="928688"/>
            <a:ext cx="5829300" cy="642937"/>
          </a:xfrm>
        </p:spPr>
        <p:txBody>
          <a:bodyPr/>
          <a:lstStyle/>
          <a:p>
            <a:pPr algn="l" eaLnBrk="1" hangingPunct="1"/>
            <a:r>
              <a:rPr lang="it-IT" sz="1800" b="1" smtClean="0">
                <a:solidFill>
                  <a:schemeClr val="accent2"/>
                </a:solidFill>
                <a:latin typeface="Tahoma" pitchFamily="34" charset="0"/>
              </a:rPr>
              <a:t>	      </a:t>
            </a:r>
            <a:r>
              <a:rPr lang="ru-RU" sz="1800" b="1" smtClean="0">
                <a:solidFill>
                  <a:schemeClr val="accent2"/>
                </a:solidFill>
                <a:latin typeface="Tahoma" pitchFamily="34" charset="0"/>
              </a:rPr>
              <a:t>Схема подключения</a:t>
            </a:r>
            <a:r>
              <a:rPr lang="it-IT" sz="1800" b="1" smtClean="0">
                <a:solidFill>
                  <a:schemeClr val="accent2"/>
                </a:solidFill>
                <a:latin typeface="Tahoma" pitchFamily="34" charset="0"/>
              </a:rPr>
              <a:t>:</a:t>
            </a:r>
            <a:br>
              <a:rPr lang="it-IT" sz="1800" b="1" smtClean="0">
                <a:solidFill>
                  <a:schemeClr val="accent2"/>
                </a:solidFill>
                <a:latin typeface="Tahoma" pitchFamily="34" charset="0"/>
              </a:rPr>
            </a:br>
            <a:r>
              <a:rPr lang="it-IT" sz="1000" b="1" smtClean="0">
                <a:solidFill>
                  <a:schemeClr val="accent2"/>
                </a:solidFill>
                <a:latin typeface="Tahoma" pitchFamily="34" charset="0"/>
              </a:rPr>
              <a:t/>
            </a:r>
            <a:br>
              <a:rPr lang="it-IT" sz="1000" b="1" smtClean="0">
                <a:solidFill>
                  <a:schemeClr val="accent2"/>
                </a:solidFill>
                <a:latin typeface="Tahoma" pitchFamily="34" charset="0"/>
              </a:rPr>
            </a:br>
            <a:r>
              <a:rPr lang="it-IT" sz="1000" b="1" smtClean="0">
                <a:solidFill>
                  <a:schemeClr val="accent2"/>
                </a:solidFill>
                <a:latin typeface="Tahoma" pitchFamily="34" charset="0"/>
              </a:rPr>
              <a:t>              </a:t>
            </a:r>
            <a:r>
              <a:rPr lang="it-IT" sz="1400" b="1" smtClean="0">
                <a:solidFill>
                  <a:schemeClr val="accent2"/>
                </a:solidFill>
                <a:latin typeface="Tahoma" pitchFamily="34" charset="0"/>
              </a:rPr>
              <a:t>4 </a:t>
            </a:r>
            <a:r>
              <a:rPr lang="ru-RU" sz="1400" b="1" smtClean="0">
                <a:solidFill>
                  <a:schemeClr val="accent2"/>
                </a:solidFill>
                <a:latin typeface="Tahoma" pitchFamily="34" charset="0"/>
              </a:rPr>
              <a:t>Цилиндра</a:t>
            </a:r>
            <a:r>
              <a:rPr lang="it-IT" sz="1400" b="1" smtClean="0">
                <a:solidFill>
                  <a:schemeClr val="accent2"/>
                </a:solidFill>
                <a:latin typeface="Tahoma" pitchFamily="34" charset="0"/>
              </a:rPr>
              <a:t>	      	                       8 </a:t>
            </a:r>
            <a:r>
              <a:rPr lang="ru-RU" sz="1400" b="1" smtClean="0">
                <a:solidFill>
                  <a:schemeClr val="accent2"/>
                </a:solidFill>
                <a:latin typeface="Tahoma" pitchFamily="34" charset="0"/>
              </a:rPr>
              <a:t>Цилиндров</a:t>
            </a:r>
            <a:endParaRPr lang="it-IT" sz="1400" b="1" smtClean="0">
              <a:solidFill>
                <a:schemeClr val="accent2"/>
              </a:solidFill>
              <a:latin typeface="Tahoma" pitchFamily="34" charset="0"/>
            </a:endParaRPr>
          </a:p>
        </p:txBody>
      </p:sp>
      <p:graphicFrame>
        <p:nvGraphicFramePr>
          <p:cNvPr id="2050" name="Object 53"/>
          <p:cNvGraphicFramePr>
            <a:graphicFrameLocks noChangeAspect="1"/>
          </p:cNvGraphicFramePr>
          <p:nvPr>
            <p:ph sz="half" idx="1"/>
          </p:nvPr>
        </p:nvGraphicFramePr>
        <p:xfrm>
          <a:off x="500063" y="6215063"/>
          <a:ext cx="2838450" cy="1535112"/>
        </p:xfrm>
        <a:graphic>
          <a:graphicData uri="http://schemas.openxmlformats.org/presentationml/2006/ole">
            <p:oleObj spid="_x0000_s2050" name="CorelDRAW" r:id="rId6" imgW="16357680" imgH="8847000" progId="">
              <p:embed/>
            </p:oleObj>
          </a:graphicData>
        </a:graphic>
      </p:graphicFrame>
      <p:sp>
        <p:nvSpPr>
          <p:cNvPr id="2055" name="Rectangle 8"/>
          <p:cNvSpPr>
            <a:spLocks noChangeArrowheads="1"/>
          </p:cNvSpPr>
          <p:nvPr/>
        </p:nvSpPr>
        <p:spPr bwMode="auto">
          <a:xfrm>
            <a:off x="2349500" y="8899525"/>
            <a:ext cx="1871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000"/>
              <a:t>- 8/8 -</a:t>
            </a:r>
          </a:p>
        </p:txBody>
      </p:sp>
      <p:sp>
        <p:nvSpPr>
          <p:cNvPr id="2056" name="Rectangle 14"/>
          <p:cNvSpPr>
            <a:spLocks noChangeArrowheads="1"/>
          </p:cNvSpPr>
          <p:nvPr/>
        </p:nvSpPr>
        <p:spPr bwMode="auto">
          <a:xfrm>
            <a:off x="765175" y="5929313"/>
            <a:ext cx="533717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it-IT" sz="1400" b="1" i="1">
                <a:solidFill>
                  <a:schemeClr val="accent2"/>
                </a:solidFill>
                <a:latin typeface="Tahoma" pitchFamily="34" charset="0"/>
              </a:rPr>
              <a:t>  K-LINE o ISO 9141-2      		      CAN</a:t>
            </a:r>
          </a:p>
        </p:txBody>
      </p:sp>
      <p:sp>
        <p:nvSpPr>
          <p:cNvPr id="2057" name="Text Box 26"/>
          <p:cNvSpPr txBox="1">
            <a:spLocks noChangeArrowheads="1"/>
          </p:cNvSpPr>
          <p:nvPr/>
        </p:nvSpPr>
        <p:spPr bwMode="auto">
          <a:xfrm>
            <a:off x="2349500" y="4741863"/>
            <a:ext cx="431800" cy="1222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sz="800"/>
          </a:p>
        </p:txBody>
      </p:sp>
      <p:grpSp>
        <p:nvGrpSpPr>
          <p:cNvPr id="2058" name="Group 41"/>
          <p:cNvGrpSpPr>
            <a:grpSpLocks/>
          </p:cNvGrpSpPr>
          <p:nvPr/>
        </p:nvGrpSpPr>
        <p:grpSpPr bwMode="auto">
          <a:xfrm>
            <a:off x="3573463" y="1571625"/>
            <a:ext cx="3059112" cy="4357688"/>
            <a:chOff x="2251" y="1206"/>
            <a:chExt cx="1927" cy="2837"/>
          </a:xfrm>
        </p:grpSpPr>
        <p:grpSp>
          <p:nvGrpSpPr>
            <p:cNvPr id="2071" name="Group 23"/>
            <p:cNvGrpSpPr>
              <a:grpSpLocks/>
            </p:cNvGrpSpPr>
            <p:nvPr/>
          </p:nvGrpSpPr>
          <p:grpSpPr bwMode="auto">
            <a:xfrm>
              <a:off x="2251" y="1206"/>
              <a:ext cx="1927" cy="2837"/>
              <a:chOff x="2251" y="1202"/>
              <a:chExt cx="1927" cy="2837"/>
            </a:xfrm>
          </p:grpSpPr>
          <p:pic>
            <p:nvPicPr>
              <p:cNvPr id="2075" name="Picture 11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2251" y="1202"/>
                <a:ext cx="1927" cy="28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76" name="Text Box 20"/>
              <p:cNvSpPr txBox="1">
                <a:spLocks noChangeArrowheads="1"/>
              </p:cNvSpPr>
              <p:nvPr/>
            </p:nvSpPr>
            <p:spPr bwMode="auto">
              <a:xfrm>
                <a:off x="2575" y="1967"/>
                <a:ext cx="113" cy="2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>
                  <a:spcBef>
                    <a:spcPct val="50000"/>
                  </a:spcBef>
                </a:pPr>
                <a:r>
                  <a:rPr lang="it-IT" sz="300" b="1">
                    <a:latin typeface="Arial Black" pitchFamily="34" charset="0"/>
                  </a:rPr>
                  <a:t>ROSSO</a:t>
                </a:r>
              </a:p>
            </p:txBody>
          </p:sp>
          <p:sp>
            <p:nvSpPr>
              <p:cNvPr id="2077" name="Text Box 21"/>
              <p:cNvSpPr txBox="1">
                <a:spLocks noChangeArrowheads="1"/>
              </p:cNvSpPr>
              <p:nvPr/>
            </p:nvSpPr>
            <p:spPr bwMode="auto">
              <a:xfrm>
                <a:off x="2582" y="2158"/>
                <a:ext cx="79" cy="2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>
                  <a:spcBef>
                    <a:spcPct val="50000"/>
                  </a:spcBef>
                </a:pPr>
                <a:r>
                  <a:rPr lang="it-IT" sz="300" b="1">
                    <a:latin typeface="Arial Black" pitchFamily="34" charset="0"/>
                  </a:rPr>
                  <a:t>RED</a:t>
                </a:r>
              </a:p>
            </p:txBody>
          </p:sp>
          <p:sp>
            <p:nvSpPr>
              <p:cNvPr id="2078" name="Text Box 22"/>
              <p:cNvSpPr txBox="1">
                <a:spLocks noChangeArrowheads="1"/>
              </p:cNvSpPr>
              <p:nvPr/>
            </p:nvSpPr>
            <p:spPr bwMode="auto">
              <a:xfrm>
                <a:off x="2611" y="2339"/>
                <a:ext cx="79" cy="2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>
                  <a:spcBef>
                    <a:spcPct val="50000"/>
                  </a:spcBef>
                </a:pPr>
                <a:r>
                  <a:rPr lang="it-IT" sz="300" b="1">
                    <a:latin typeface="Arial Black" pitchFamily="34" charset="0"/>
                  </a:rPr>
                  <a:t>ROJO</a:t>
                </a:r>
              </a:p>
            </p:txBody>
          </p:sp>
        </p:grpSp>
        <p:sp>
          <p:nvSpPr>
            <p:cNvPr id="2072" name="Text Box 37"/>
            <p:cNvSpPr txBox="1">
              <a:spLocks noChangeArrowheads="1"/>
            </p:cNvSpPr>
            <p:nvPr/>
          </p:nvSpPr>
          <p:spPr bwMode="auto">
            <a:xfrm>
              <a:off x="2795" y="3194"/>
              <a:ext cx="227" cy="7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</a:pPr>
              <a:endParaRPr lang="ru-RU" sz="600"/>
            </a:p>
          </p:txBody>
        </p:sp>
        <p:sp>
          <p:nvSpPr>
            <p:cNvPr id="2073" name="Text Box 39"/>
            <p:cNvSpPr txBox="1">
              <a:spLocks noChangeArrowheads="1"/>
            </p:cNvSpPr>
            <p:nvPr/>
          </p:nvSpPr>
          <p:spPr bwMode="auto">
            <a:xfrm>
              <a:off x="2840" y="2910"/>
              <a:ext cx="249" cy="8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</a:pPr>
              <a:endParaRPr lang="ru-RU" sz="600"/>
            </a:p>
          </p:txBody>
        </p:sp>
        <p:sp>
          <p:nvSpPr>
            <p:cNvPr id="2074" name="Text Box 40"/>
            <p:cNvSpPr txBox="1">
              <a:spLocks noChangeArrowheads="1"/>
            </p:cNvSpPr>
            <p:nvPr/>
          </p:nvSpPr>
          <p:spPr bwMode="auto">
            <a:xfrm>
              <a:off x="2840" y="2802"/>
              <a:ext cx="249" cy="8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Bef>
                  <a:spcPct val="50000"/>
                </a:spcBef>
              </a:pPr>
              <a:endParaRPr lang="ru-RU" sz="600"/>
            </a:p>
          </p:txBody>
        </p:sp>
      </p:grpSp>
      <p:graphicFrame>
        <p:nvGraphicFramePr>
          <p:cNvPr id="2051" name="Object 57"/>
          <p:cNvGraphicFramePr>
            <a:graphicFrameLocks noChangeAspect="1"/>
          </p:cNvGraphicFramePr>
          <p:nvPr>
            <p:ph sz="half" idx="2"/>
          </p:nvPr>
        </p:nvGraphicFramePr>
        <p:xfrm>
          <a:off x="3571875" y="6215063"/>
          <a:ext cx="2736850" cy="1500187"/>
        </p:xfrm>
        <a:graphic>
          <a:graphicData uri="http://schemas.openxmlformats.org/presentationml/2006/ole">
            <p:oleObj spid="_x0000_s2051" name="CorelDRAW" r:id="rId8" imgW="16003440" imgH="10525680" progId="">
              <p:embed/>
            </p:oleObj>
          </a:graphicData>
        </a:graphic>
      </p:graphicFrame>
      <p:sp>
        <p:nvSpPr>
          <p:cNvPr id="2059" name="Text Box 59"/>
          <p:cNvSpPr txBox="1">
            <a:spLocks noChangeArrowheads="1"/>
          </p:cNvSpPr>
          <p:nvPr/>
        </p:nvSpPr>
        <p:spPr bwMode="auto">
          <a:xfrm>
            <a:off x="4770438" y="611188"/>
            <a:ext cx="20875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solidFill>
                  <a:schemeClr val="accent2"/>
                </a:solidFill>
                <a:latin typeface="Tahoma" pitchFamily="34" charset="0"/>
              </a:rPr>
              <a:t>Русский</a:t>
            </a:r>
            <a:endParaRPr lang="it-IT" sz="1400" b="1">
              <a:solidFill>
                <a:schemeClr val="accent2"/>
              </a:solidFill>
              <a:latin typeface="Tahoma" pitchFamily="34" charset="0"/>
            </a:endParaRPr>
          </a:p>
        </p:txBody>
      </p:sp>
      <p:sp>
        <p:nvSpPr>
          <p:cNvPr id="2060" name="TextBox 30"/>
          <p:cNvSpPr txBox="1">
            <a:spLocks noChangeArrowheads="1"/>
          </p:cNvSpPr>
          <p:nvPr/>
        </p:nvSpPr>
        <p:spPr bwMode="auto">
          <a:xfrm>
            <a:off x="3571875" y="7715250"/>
            <a:ext cx="2786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">
                <a:latin typeface="Arial" charset="0"/>
                <a:cs typeface="Arial" charset="0"/>
              </a:rPr>
              <a:t>Подключается желто –зелёный провод к 6</a:t>
            </a:r>
            <a:r>
              <a:rPr lang="en-US" sz="800">
                <a:latin typeface="Arial" charset="0"/>
                <a:cs typeface="Arial" charset="0"/>
              </a:rPr>
              <a:t>PIN OBD</a:t>
            </a:r>
            <a:r>
              <a:rPr lang="ru-RU" sz="800">
                <a:latin typeface="Arial" charset="0"/>
                <a:cs typeface="Arial" charset="0"/>
              </a:rPr>
              <a:t> желто –красный провод к 14 </a:t>
            </a:r>
            <a:r>
              <a:rPr lang="en-US" sz="800">
                <a:latin typeface="Arial" charset="0"/>
                <a:cs typeface="Arial" charset="0"/>
              </a:rPr>
              <a:t>PIN</a:t>
            </a:r>
            <a:r>
              <a:rPr lang="ru-RU" sz="800">
                <a:latin typeface="Arial" charset="0"/>
                <a:cs typeface="Arial" charset="0"/>
              </a:rPr>
              <a:t> </a:t>
            </a:r>
            <a:r>
              <a:rPr lang="en-US" sz="800">
                <a:latin typeface="Arial" charset="0"/>
                <a:cs typeface="Arial" charset="0"/>
              </a:rPr>
              <a:t>OBD</a:t>
            </a:r>
            <a:r>
              <a:rPr lang="ru-RU" sz="800">
                <a:latin typeface="Arial" charset="0"/>
                <a:cs typeface="Arial" charset="0"/>
              </a:rPr>
              <a:t>  колодки.</a:t>
            </a:r>
            <a:r>
              <a:rPr lang="ru-RU" sz="800" b="1">
                <a:solidFill>
                  <a:srgbClr val="FF0000"/>
                </a:solidFill>
                <a:latin typeface="Arial" charset="0"/>
                <a:cs typeface="Arial" charset="0"/>
              </a:rPr>
              <a:t>ВНИМАНИЕ не подключайте зелёный провод</a:t>
            </a:r>
          </a:p>
        </p:txBody>
      </p:sp>
      <p:grpSp>
        <p:nvGrpSpPr>
          <p:cNvPr id="2061" name="Group 49"/>
          <p:cNvGrpSpPr>
            <a:grpSpLocks/>
          </p:cNvGrpSpPr>
          <p:nvPr/>
        </p:nvGrpSpPr>
        <p:grpSpPr bwMode="auto">
          <a:xfrm>
            <a:off x="260350" y="1571625"/>
            <a:ext cx="3159125" cy="4357688"/>
            <a:chOff x="164" y="1202"/>
            <a:chExt cx="1990" cy="2818"/>
          </a:xfrm>
        </p:grpSpPr>
        <p:grpSp>
          <p:nvGrpSpPr>
            <p:cNvPr id="2063" name="Group 48"/>
            <p:cNvGrpSpPr>
              <a:grpSpLocks/>
            </p:cNvGrpSpPr>
            <p:nvPr/>
          </p:nvGrpSpPr>
          <p:grpSpPr bwMode="auto">
            <a:xfrm>
              <a:off x="164" y="1202"/>
              <a:ext cx="1990" cy="2818"/>
              <a:chOff x="164" y="1202"/>
              <a:chExt cx="1990" cy="2818"/>
            </a:xfrm>
          </p:grpSpPr>
          <p:grpSp>
            <p:nvGrpSpPr>
              <p:cNvPr id="2065" name="Group 47"/>
              <p:cNvGrpSpPr>
                <a:grpSpLocks/>
              </p:cNvGrpSpPr>
              <p:nvPr/>
            </p:nvGrpSpPr>
            <p:grpSpPr bwMode="auto">
              <a:xfrm>
                <a:off x="164" y="1202"/>
                <a:ext cx="1990" cy="2818"/>
                <a:chOff x="164" y="1202"/>
                <a:chExt cx="1990" cy="2818"/>
              </a:xfrm>
            </p:grpSpPr>
            <p:pic>
              <p:nvPicPr>
                <p:cNvPr id="2067" name="Picture 10"/>
                <p:cNvPicPr>
                  <a:picLocks noChangeAspect="1" noChangeArrowheads="1"/>
                </p:cNvPicPr>
                <p:nvPr/>
              </p:nvPicPr>
              <p:blipFill>
                <a:blip r:embed="rId9"/>
                <a:srcRect/>
                <a:stretch>
                  <a:fillRect/>
                </a:stretch>
              </p:blipFill>
              <p:spPr bwMode="auto">
                <a:xfrm rot="60000">
                  <a:off x="164" y="1202"/>
                  <a:ext cx="1990" cy="28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06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348" y="2060"/>
                  <a:ext cx="113" cy="29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>
                    <a:spcBef>
                      <a:spcPct val="50000"/>
                    </a:spcBef>
                  </a:pPr>
                  <a:r>
                    <a:rPr lang="it-IT" sz="300" b="1">
                      <a:latin typeface="Arial Black" pitchFamily="34" charset="0"/>
                    </a:rPr>
                    <a:t>ROSSO</a:t>
                  </a:r>
                </a:p>
              </p:txBody>
            </p:sp>
            <p:sp>
              <p:nvSpPr>
                <p:cNvPr id="2069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1353" y="2255"/>
                  <a:ext cx="79" cy="29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>
                    <a:spcBef>
                      <a:spcPct val="50000"/>
                    </a:spcBef>
                  </a:pPr>
                  <a:r>
                    <a:rPr lang="it-IT" sz="300" b="1">
                      <a:latin typeface="Arial Black" pitchFamily="34" charset="0"/>
                    </a:rPr>
                    <a:t>RED</a:t>
                  </a:r>
                </a:p>
              </p:txBody>
            </p:sp>
            <p:sp>
              <p:nvSpPr>
                <p:cNvPr id="2070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1389" y="2416"/>
                  <a:ext cx="79" cy="29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>
                    <a:spcBef>
                      <a:spcPct val="50000"/>
                    </a:spcBef>
                  </a:pPr>
                  <a:r>
                    <a:rPr lang="it-IT" sz="300" b="1">
                      <a:latin typeface="Arial Black" pitchFamily="34" charset="0"/>
                    </a:rPr>
                    <a:t>ROJO</a:t>
                  </a:r>
                </a:p>
              </p:txBody>
            </p:sp>
          </p:grpSp>
          <p:sp>
            <p:nvSpPr>
              <p:cNvPr id="2066" name="Text Box 36"/>
              <p:cNvSpPr txBox="1">
                <a:spLocks noChangeArrowheads="1"/>
              </p:cNvSpPr>
              <p:nvPr/>
            </p:nvSpPr>
            <p:spPr bwMode="auto">
              <a:xfrm>
                <a:off x="1525" y="3686"/>
                <a:ext cx="227" cy="7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>
                  <a:spcBef>
                    <a:spcPct val="50000"/>
                  </a:spcBef>
                </a:pPr>
                <a:endParaRPr lang="ru-RU" sz="600"/>
              </a:p>
            </p:txBody>
          </p:sp>
        </p:grpSp>
        <p:sp>
          <p:nvSpPr>
            <p:cNvPr id="2064" name="Text Box 25"/>
            <p:cNvSpPr txBox="1">
              <a:spLocks noChangeArrowheads="1"/>
            </p:cNvSpPr>
            <p:nvPr/>
          </p:nvSpPr>
          <p:spPr bwMode="auto">
            <a:xfrm>
              <a:off x="1480" y="2865"/>
              <a:ext cx="272" cy="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sz="800"/>
            </a:p>
          </p:txBody>
        </p:sp>
      </p:grpSp>
      <p:sp>
        <p:nvSpPr>
          <p:cNvPr id="2062" name="TextBox 30"/>
          <p:cNvSpPr txBox="1">
            <a:spLocks noChangeArrowheads="1"/>
          </p:cNvSpPr>
          <p:nvPr/>
        </p:nvSpPr>
        <p:spPr bwMode="auto">
          <a:xfrm>
            <a:off x="652463" y="7939088"/>
            <a:ext cx="2786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">
                <a:latin typeface="Arial" charset="0"/>
                <a:cs typeface="Arial" charset="0"/>
              </a:rPr>
              <a:t>Подключается зелёный провод к 7</a:t>
            </a:r>
            <a:r>
              <a:rPr lang="en-US" sz="800">
                <a:latin typeface="Arial" charset="0"/>
                <a:cs typeface="Arial" charset="0"/>
              </a:rPr>
              <a:t>PIN OBD </a:t>
            </a:r>
            <a:r>
              <a:rPr lang="ru-RU" sz="800">
                <a:latin typeface="Arial" charset="0"/>
                <a:cs typeface="Arial" charset="0"/>
              </a:rPr>
              <a:t>колодки.</a:t>
            </a:r>
            <a:r>
              <a:rPr lang="ru-RU" sz="800" b="1">
                <a:solidFill>
                  <a:srgbClr val="FF0000"/>
                </a:solidFill>
                <a:latin typeface="Arial" charset="0"/>
                <a:cs typeface="Arial" charset="0"/>
              </a:rPr>
              <a:t>ВНИМАНИЕ не подключайте желто-зелёный и желто-красный провода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Struttura predefinita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ruttura predefinita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</TotalTime>
  <Words>500</Words>
  <Application>Microsoft PowerPoint</Application>
  <PresentationFormat>Экран (4:3)</PresentationFormat>
  <Paragraphs>78</Paragraphs>
  <Slides>8</Slides>
  <Notes>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7" baseType="lpstr">
      <vt:lpstr>Times New Roman</vt:lpstr>
      <vt:lpstr>Arial</vt:lpstr>
      <vt:lpstr>Times</vt:lpstr>
      <vt:lpstr>Tahoma</vt:lpstr>
      <vt:lpstr>Symbol</vt:lpstr>
      <vt:lpstr>Wingdings</vt:lpstr>
      <vt:lpstr>Arial Black</vt:lpstr>
      <vt:lpstr>Struttura predefinita</vt:lpstr>
      <vt:lpstr>CorelDRAW</vt:lpstr>
      <vt:lpstr>Слайд 1</vt:lpstr>
      <vt:lpstr>Введение:</vt:lpstr>
      <vt:lpstr>Принцип работы:  регулировки параметров ECU</vt:lpstr>
      <vt:lpstr>Окно OBD адаптации</vt:lpstr>
      <vt:lpstr>Режим бензин</vt:lpstr>
      <vt:lpstr>Газ включен режим адаптации отключен  Бедная смесь газа провоцирует бензиновый контроллер на плюсовую коррекцию (SLOW +16,4% от заводских калибровок)</vt:lpstr>
      <vt:lpstr>Газ включен режим адаптации отключен   Богатая смесь газа провоцирует бензиновый контроллер на минусовую коррекцию (SLOW -5.5% от заводских калибровок)</vt:lpstr>
      <vt:lpstr>       Схема подключения:                4 Цилиндра                               8 Цилиндров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Muflo</dc:creator>
  <cp:lastModifiedBy>Rezol</cp:lastModifiedBy>
  <cp:revision>134</cp:revision>
  <dcterms:created xsi:type="dcterms:W3CDTF">2008-06-11T12:12:34Z</dcterms:created>
  <dcterms:modified xsi:type="dcterms:W3CDTF">2011-11-16T08:03:41Z</dcterms:modified>
</cp:coreProperties>
</file>